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sldIdLst>
    <p:sldId id="262" r:id="rId2"/>
  </p:sldIdLst>
  <p:sldSz cx="12192000" cy="16256000"/>
  <p:notesSz cx="6858000" cy="96869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00"/>
    <a:srgbClr val="FF9999"/>
    <a:srgbClr val="FF99CC"/>
    <a:srgbClr val="FF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45" d="100"/>
          <a:sy n="45" d="100"/>
        </p:scale>
        <p:origin x="-1494" y="-144"/>
      </p:cViewPr>
      <p:guideLst>
        <p:guide orient="horz" pos="512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86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86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FEFD65-D879-42D6-8BFD-CF269AE3D56D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03450" y="1211263"/>
            <a:ext cx="2451100" cy="32686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661833"/>
            <a:ext cx="5486400" cy="381422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200898"/>
            <a:ext cx="2971800" cy="4860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9200898"/>
            <a:ext cx="2971800" cy="48602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B0C49E-ADA1-48F2-B69B-D73DECF5889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558945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4898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12435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472527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51271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632613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2478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16294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36287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01595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1354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990069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27412F-EEE5-4D6B-AB78-20443123CF04}" type="datetimeFigureOut">
              <a:rPr lang="ko-KR" altLang="en-US" smtClean="0"/>
              <a:t>2016-08-04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C83732-DEF6-4CA8-A3AA-DE9122D0C3D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762414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219170" rtl="0" eaLnBrk="1" latinLnBrk="1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1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2.jpeg"/><Relationship Id="rId7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Relationship Id="rId9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그룹 3"/>
          <p:cNvGrpSpPr/>
          <p:nvPr/>
        </p:nvGrpSpPr>
        <p:grpSpPr>
          <a:xfrm>
            <a:off x="6340" y="5369"/>
            <a:ext cx="12185660" cy="16268032"/>
            <a:chOff x="227419" y="347116"/>
            <a:chExt cx="6469261" cy="8735888"/>
          </a:xfrm>
        </p:grpSpPr>
        <p:sp>
          <p:nvSpPr>
            <p:cNvPr id="5" name="모서리가 둥근 직사각형 4"/>
            <p:cNvSpPr/>
            <p:nvPr/>
          </p:nvSpPr>
          <p:spPr>
            <a:xfrm>
              <a:off x="227419" y="347116"/>
              <a:ext cx="6469261" cy="8735888"/>
            </a:xfrm>
            <a:prstGeom prst="roundRect">
              <a:avLst>
                <a:gd name="adj" fmla="val 6784"/>
              </a:avLst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" name="모서리가 둥근 직사각형 5"/>
            <p:cNvSpPr/>
            <p:nvPr/>
          </p:nvSpPr>
          <p:spPr>
            <a:xfrm>
              <a:off x="331628" y="469980"/>
              <a:ext cx="6276646" cy="8476406"/>
            </a:xfrm>
            <a:prstGeom prst="roundRect">
              <a:avLst>
                <a:gd name="adj" fmla="val 6737"/>
              </a:avLst>
            </a:prstGeom>
            <a:noFill/>
            <a:ln w="38100">
              <a:solidFill>
                <a:schemeClr val="bg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7" name="모서리가 둥근 직사각형 6"/>
            <p:cNvSpPr/>
            <p:nvPr/>
          </p:nvSpPr>
          <p:spPr>
            <a:xfrm>
              <a:off x="426327" y="590992"/>
              <a:ext cx="6081101" cy="8253857"/>
            </a:xfrm>
            <a:prstGeom prst="roundRect">
              <a:avLst>
                <a:gd name="adj" fmla="val 5443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8" name="그룹 7"/>
          <p:cNvGrpSpPr/>
          <p:nvPr/>
        </p:nvGrpSpPr>
        <p:grpSpPr>
          <a:xfrm>
            <a:off x="381008" y="1001948"/>
            <a:ext cx="11454512" cy="2052942"/>
            <a:chOff x="210860" y="583355"/>
            <a:chExt cx="6446515" cy="1071115"/>
          </a:xfrm>
        </p:grpSpPr>
        <p:sp>
          <p:nvSpPr>
            <p:cNvPr id="9" name="직사각형 8"/>
            <p:cNvSpPr/>
            <p:nvPr/>
          </p:nvSpPr>
          <p:spPr>
            <a:xfrm>
              <a:off x="210860" y="1294430"/>
              <a:ext cx="6446515" cy="360040"/>
            </a:xfrm>
            <a:prstGeom prst="rect">
              <a:avLst/>
            </a:prstGeom>
            <a:solidFill>
              <a:schemeClr val="accent2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en-US" altLang="ko-KR" sz="2800" dirty="0" smtClean="0">
                  <a:solidFill>
                    <a:schemeClr val="tx1"/>
                  </a:solidFill>
                  <a:latin typeface="+mj-ea"/>
                  <a:ea typeface="+mj-ea"/>
                  <a:cs typeface="함초롬돋움" pitchFamily="18" charset="-127"/>
                </a:rPr>
                <a:t>• </a:t>
              </a:r>
              <a:r>
                <a:rPr lang="ko-KR" altLang="en-US" sz="2800" dirty="0" smtClean="0">
                  <a:solidFill>
                    <a:schemeClr val="tx1"/>
                  </a:solidFill>
                  <a:latin typeface="+mj-ea"/>
                  <a:ea typeface="+mj-ea"/>
                  <a:cs typeface="함초롬돋움" pitchFamily="18" charset="-127"/>
                </a:rPr>
                <a:t>주제 </a:t>
              </a:r>
              <a:r>
                <a:rPr lang="en-US" altLang="ko-KR" sz="2800" dirty="0" smtClean="0">
                  <a:solidFill>
                    <a:schemeClr val="tx1"/>
                  </a:solidFill>
                  <a:latin typeface="+mj-ea"/>
                  <a:ea typeface="+mj-ea"/>
                  <a:cs typeface="함초롬돋움" pitchFamily="18" charset="-127"/>
                </a:rPr>
                <a:t>: </a:t>
              </a:r>
              <a:r>
                <a:rPr lang="ko-KR" altLang="en-US" sz="2800" dirty="0" smtClean="0">
                  <a:solidFill>
                    <a:schemeClr val="tx1"/>
                  </a:solidFill>
                  <a:latin typeface="+mj-ea"/>
                  <a:ea typeface="+mj-ea"/>
                  <a:cs typeface="함초롬돋움" pitchFamily="18" charset="-127"/>
                </a:rPr>
                <a:t>나트륨 섭취 줄이는 방법</a:t>
              </a:r>
              <a:endParaRPr lang="ko-KR" altLang="en-US" sz="2800" dirty="0">
                <a:solidFill>
                  <a:schemeClr val="tx1"/>
                </a:solidFill>
                <a:latin typeface="+mj-ea"/>
                <a:ea typeface="+mj-ea"/>
                <a:cs typeface="함초롬돋움" pitchFamily="18" charset="-127"/>
              </a:endParaRPr>
            </a:p>
          </p:txBody>
        </p:sp>
        <p:sp>
          <p:nvSpPr>
            <p:cNvPr id="10" name="직사각형 9"/>
            <p:cNvSpPr/>
            <p:nvPr/>
          </p:nvSpPr>
          <p:spPr>
            <a:xfrm>
              <a:off x="210860" y="583355"/>
              <a:ext cx="6446515" cy="710670"/>
            </a:xfrm>
            <a:prstGeom prst="rect">
              <a:avLst/>
            </a:prstGeom>
            <a:solidFill>
              <a:schemeClr val="accent4">
                <a:lumMod val="40000"/>
                <a:lumOff val="6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4400" dirty="0">
                  <a:solidFill>
                    <a:schemeClr val="tx1"/>
                  </a:solidFill>
                  <a:latin typeface="+mj-ea"/>
                  <a:ea typeface="+mj-ea"/>
                </a:rPr>
                <a:t>8</a:t>
              </a:r>
              <a:r>
                <a:rPr lang="ko-KR" altLang="en-US" sz="4400" dirty="0" smtClean="0">
                  <a:solidFill>
                    <a:schemeClr val="tx1"/>
                  </a:solidFill>
                  <a:latin typeface="+mj-ea"/>
                  <a:ea typeface="+mj-ea"/>
                </a:rPr>
                <a:t>월  영양정보자료</a:t>
              </a:r>
              <a:r>
                <a:rPr lang="en-US" altLang="ko-KR" sz="3600" dirty="0" smtClean="0">
                  <a:solidFill>
                    <a:schemeClr val="tx1"/>
                  </a:solidFill>
                  <a:latin typeface="+mj-ea"/>
                  <a:ea typeface="+mj-ea"/>
                </a:rPr>
                <a:t>(</a:t>
              </a:r>
              <a:r>
                <a:rPr lang="ko-KR" altLang="en-US" sz="3600" dirty="0" smtClean="0">
                  <a:solidFill>
                    <a:schemeClr val="tx1"/>
                  </a:solidFill>
                  <a:latin typeface="+mj-ea"/>
                  <a:ea typeface="+mj-ea"/>
                </a:rPr>
                <a:t>나트륨</a:t>
              </a:r>
              <a:r>
                <a:rPr lang="en-US" altLang="ko-KR" sz="3600" dirty="0">
                  <a:solidFill>
                    <a:schemeClr val="tx1"/>
                  </a:solidFill>
                  <a:latin typeface="+mj-ea"/>
                  <a:ea typeface="+mj-ea"/>
                </a:rPr>
                <a:t>4</a:t>
              </a:r>
              <a:r>
                <a:rPr lang="ko-KR" altLang="en-US" sz="3600" dirty="0" smtClean="0">
                  <a:solidFill>
                    <a:schemeClr val="tx1"/>
                  </a:solidFill>
                  <a:latin typeface="+mj-ea"/>
                  <a:ea typeface="+mj-ea"/>
                </a:rPr>
                <a:t>탄</a:t>
              </a:r>
              <a:r>
                <a:rPr lang="en-US" altLang="ko-KR" sz="3600" dirty="0" smtClean="0">
                  <a:solidFill>
                    <a:schemeClr val="tx1"/>
                  </a:solidFill>
                  <a:latin typeface="+mj-ea"/>
                  <a:ea typeface="+mj-ea"/>
                </a:rPr>
                <a:t>)</a:t>
              </a:r>
              <a:endParaRPr lang="ko-KR" altLang="en-US" sz="3600" dirty="0">
                <a:solidFill>
                  <a:schemeClr val="tx1"/>
                </a:solidFill>
                <a:latin typeface="+mj-ea"/>
                <a:ea typeface="+mj-ea"/>
              </a:endParaRPr>
            </a:p>
          </p:txBody>
        </p:sp>
      </p:grpSp>
      <p:pic>
        <p:nvPicPr>
          <p:cNvPr id="13" name="_x441296552" descr="EMB00000d4408ce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103"/>
          <a:stretch/>
        </p:blipFill>
        <p:spPr bwMode="auto">
          <a:xfrm>
            <a:off x="4469274" y="14864584"/>
            <a:ext cx="3148514" cy="8608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547391" y="15049520"/>
            <a:ext cx="2503828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400" dirty="0" smtClean="0"/>
              <a:t>출처</a:t>
            </a:r>
            <a:r>
              <a:rPr lang="en-US" altLang="ko-KR" sz="1400" dirty="0" smtClean="0"/>
              <a:t>: </a:t>
            </a:r>
            <a:r>
              <a:rPr lang="ko-KR" altLang="en-US" sz="1400" dirty="0" err="1" smtClean="0"/>
              <a:t>식품의약품안전처</a:t>
            </a:r>
            <a:r>
              <a:rPr lang="en-US" altLang="ko-KR" sz="1400" dirty="0" smtClean="0"/>
              <a:t> </a:t>
            </a:r>
            <a:endParaRPr lang="ko-KR" altLang="en-US" sz="1400" dirty="0"/>
          </a:p>
        </p:txBody>
      </p:sp>
      <p:sp>
        <p:nvSpPr>
          <p:cNvPr id="15" name="TextBox 14"/>
          <p:cNvSpPr txBox="1"/>
          <p:nvPr/>
        </p:nvSpPr>
        <p:spPr>
          <a:xfrm>
            <a:off x="7822288" y="15049520"/>
            <a:ext cx="3381623" cy="338554"/>
          </a:xfrm>
          <a:prstGeom prst="rect">
            <a:avLst/>
          </a:prstGeom>
          <a:noFill/>
        </p:spPr>
        <p:txBody>
          <a:bodyPr wrap="square" rtlCol="0" anchor="b" anchorCtr="0">
            <a:spAutoFit/>
          </a:bodyPr>
          <a:lstStyle/>
          <a:p>
            <a:r>
              <a:rPr lang="en-US" altLang="ko-KR" sz="1600" dirty="0" smtClean="0"/>
              <a:t>http</a:t>
            </a:r>
            <a:r>
              <a:rPr lang="en-US" altLang="ko-KR" sz="1600" dirty="0"/>
              <a:t>://</a:t>
            </a:r>
            <a:r>
              <a:rPr lang="en-US" altLang="ko-KR" sz="1600" dirty="0" smtClean="0"/>
              <a:t>ccfsm.foodnara.go.kr/dongnae</a:t>
            </a:r>
            <a:endParaRPr lang="ko-KR" altLang="en-US" sz="1600" dirty="0"/>
          </a:p>
        </p:txBody>
      </p:sp>
      <p:sp>
        <p:nvSpPr>
          <p:cNvPr id="16" name="_x446038472"/>
          <p:cNvSpPr>
            <a:spLocks noChangeArrowheads="1"/>
          </p:cNvSpPr>
          <p:nvPr/>
        </p:nvSpPr>
        <p:spPr bwMode="auto">
          <a:xfrm>
            <a:off x="579043" y="8726799"/>
            <a:ext cx="11020342" cy="6004436"/>
          </a:xfrm>
          <a:prstGeom prst="roundRect">
            <a:avLst>
              <a:gd name="adj" fmla="val 17627"/>
            </a:avLst>
          </a:prstGeom>
          <a:solidFill>
            <a:srgbClr val="FFFFFF"/>
          </a:solidFill>
          <a:ln w="28575" cap="rnd">
            <a:solidFill>
              <a:schemeClr val="accent6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 latinLnBrk="0">
              <a:lnSpc>
                <a:spcPct val="150000"/>
              </a:lnSpc>
            </a:pPr>
            <a:endParaRPr lang="ko-KR" altLang="en-US" sz="11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18" name="오각형 17"/>
          <p:cNvSpPr/>
          <p:nvPr/>
        </p:nvSpPr>
        <p:spPr>
          <a:xfrm>
            <a:off x="1039974" y="8478892"/>
            <a:ext cx="4286244" cy="471925"/>
          </a:xfrm>
          <a:prstGeom prst="homePlat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dirty="0" smtClean="0">
                <a:latin typeface="+mn-ea"/>
              </a:rPr>
              <a:t>나트륨 줄인 요리 </a:t>
            </a:r>
            <a:r>
              <a:rPr lang="en-US" altLang="ko-KR" b="1" dirty="0" smtClean="0">
                <a:latin typeface="+mn-ea"/>
              </a:rPr>
              <a:t>– </a:t>
            </a:r>
            <a:r>
              <a:rPr lang="ko-KR" altLang="en-US" b="1" dirty="0" smtClean="0">
                <a:latin typeface="+mn-ea"/>
              </a:rPr>
              <a:t>토마토 두루치기</a:t>
            </a:r>
            <a:endParaRPr lang="en-US" altLang="ko-KR" b="1" dirty="0">
              <a:latin typeface="+mn-ea"/>
            </a:endParaRPr>
          </a:p>
        </p:txBody>
      </p:sp>
      <p:sp>
        <p:nvSpPr>
          <p:cNvPr id="23" name="모서리가 둥근 직사각형 22"/>
          <p:cNvSpPr/>
          <p:nvPr/>
        </p:nvSpPr>
        <p:spPr>
          <a:xfrm>
            <a:off x="1226943" y="9723851"/>
            <a:ext cx="3128032" cy="2680524"/>
          </a:xfrm>
          <a:prstGeom prst="roundRect">
            <a:avLst>
              <a:gd name="adj" fmla="val 6412"/>
            </a:avLst>
          </a:prstGeom>
          <a:blipFill>
            <a:blip r:embed="rId3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sharpenSoften amount="50000"/>
                      </a14:imgEffect>
                    </a14:imgLayer>
                  </a14:imgProps>
                </a:ext>
              </a:extLst>
            </a:blip>
            <a:stretch>
              <a:fillRect/>
            </a:stretch>
          </a:blipFill>
          <a:ln>
            <a:solidFill>
              <a:schemeClr val="accent5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2" name="그림 1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078749" y="12831352"/>
            <a:ext cx="3582293" cy="1055497"/>
          </a:xfrm>
          <a:prstGeom prst="rect">
            <a:avLst/>
          </a:prstGeom>
        </p:spPr>
      </p:pic>
      <p:sp>
        <p:nvSpPr>
          <p:cNvPr id="33" name="TextBox 32"/>
          <p:cNvSpPr txBox="1"/>
          <p:nvPr/>
        </p:nvSpPr>
        <p:spPr>
          <a:xfrm>
            <a:off x="5530193" y="8920099"/>
            <a:ext cx="1137953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500" dirty="0" smtClean="0">
                <a:solidFill>
                  <a:srgbClr val="FF0000"/>
                </a:solidFill>
                <a:latin typeface="+mj-ea"/>
                <a:ea typeface="+mj-ea"/>
              </a:rPr>
              <a:t>* </a:t>
            </a:r>
            <a:r>
              <a:rPr lang="ko-KR" altLang="en-US" sz="2500" dirty="0" smtClean="0">
                <a:solidFill>
                  <a:srgbClr val="FF0000"/>
                </a:solidFill>
                <a:latin typeface="+mj-ea"/>
                <a:ea typeface="+mj-ea"/>
              </a:rPr>
              <a:t>재료</a:t>
            </a:r>
            <a:endParaRPr lang="ko-KR" altLang="en-US" sz="2500" dirty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34" name="TextBox 33"/>
          <p:cNvSpPr txBox="1"/>
          <p:nvPr/>
        </p:nvSpPr>
        <p:spPr>
          <a:xfrm>
            <a:off x="5330784" y="9366215"/>
            <a:ext cx="60812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dirty="0" smtClean="0">
                <a:latin typeface="+mj-ea"/>
                <a:ea typeface="+mj-ea"/>
              </a:rPr>
              <a:t>양배추</a:t>
            </a:r>
            <a:r>
              <a:rPr lang="en-US" altLang="ko-KR" dirty="0" smtClean="0">
                <a:latin typeface="+mj-ea"/>
                <a:ea typeface="+mj-ea"/>
              </a:rPr>
              <a:t>(40g), </a:t>
            </a:r>
            <a:r>
              <a:rPr lang="ko-KR" altLang="en-US" dirty="0" smtClean="0">
                <a:latin typeface="+mj-ea"/>
                <a:ea typeface="+mj-ea"/>
              </a:rPr>
              <a:t>양파</a:t>
            </a:r>
            <a:r>
              <a:rPr lang="en-US" altLang="ko-KR" dirty="0" smtClean="0">
                <a:latin typeface="+mj-ea"/>
                <a:ea typeface="+mj-ea"/>
              </a:rPr>
              <a:t>(15g), </a:t>
            </a:r>
            <a:r>
              <a:rPr lang="ko-KR" altLang="en-US" dirty="0" smtClean="0">
                <a:latin typeface="+mj-ea"/>
                <a:ea typeface="+mj-ea"/>
              </a:rPr>
              <a:t>표고버섯</a:t>
            </a:r>
            <a:r>
              <a:rPr lang="en-US" altLang="ko-KR" dirty="0" smtClean="0">
                <a:latin typeface="+mj-ea"/>
                <a:ea typeface="+mj-ea"/>
              </a:rPr>
              <a:t>(10g), </a:t>
            </a:r>
            <a:r>
              <a:rPr lang="ko-KR" altLang="en-US" dirty="0" smtClean="0">
                <a:latin typeface="+mj-ea"/>
                <a:ea typeface="+mj-ea"/>
              </a:rPr>
              <a:t>양송이버섯</a:t>
            </a:r>
            <a:r>
              <a:rPr lang="en-US" altLang="ko-KR" dirty="0" smtClean="0">
                <a:latin typeface="+mj-ea"/>
                <a:ea typeface="+mj-ea"/>
              </a:rPr>
              <a:t>(30g),</a:t>
            </a:r>
          </a:p>
          <a:p>
            <a:r>
              <a:rPr lang="ko-KR" altLang="en-US" dirty="0" smtClean="0">
                <a:latin typeface="+mj-ea"/>
                <a:ea typeface="+mj-ea"/>
              </a:rPr>
              <a:t>피망</a:t>
            </a:r>
            <a:r>
              <a:rPr lang="en-US" altLang="ko-KR" dirty="0" smtClean="0">
                <a:latin typeface="+mj-ea"/>
                <a:ea typeface="+mj-ea"/>
              </a:rPr>
              <a:t>(10g), </a:t>
            </a:r>
            <a:r>
              <a:rPr lang="ko-KR" altLang="en-US" dirty="0" smtClean="0">
                <a:latin typeface="+mj-ea"/>
                <a:ea typeface="+mj-ea"/>
              </a:rPr>
              <a:t>토마토</a:t>
            </a:r>
            <a:r>
              <a:rPr lang="en-US" altLang="ko-KR" dirty="0" smtClean="0">
                <a:latin typeface="+mj-ea"/>
                <a:ea typeface="+mj-ea"/>
              </a:rPr>
              <a:t>(30g), </a:t>
            </a:r>
            <a:r>
              <a:rPr lang="ko-KR" altLang="en-US" dirty="0" smtClean="0">
                <a:latin typeface="+mj-ea"/>
                <a:ea typeface="+mj-ea"/>
              </a:rPr>
              <a:t>돼지고기</a:t>
            </a:r>
            <a:r>
              <a:rPr lang="en-US" altLang="ko-KR" dirty="0" smtClean="0">
                <a:latin typeface="+mj-ea"/>
                <a:ea typeface="+mj-ea"/>
              </a:rPr>
              <a:t>(100g), </a:t>
            </a:r>
            <a:r>
              <a:rPr lang="ko-KR" altLang="en-US" dirty="0" smtClean="0">
                <a:latin typeface="+mj-ea"/>
                <a:ea typeface="+mj-ea"/>
              </a:rPr>
              <a:t>대파</a:t>
            </a:r>
            <a:r>
              <a:rPr lang="en-US" altLang="ko-KR" dirty="0" smtClean="0">
                <a:latin typeface="+mj-ea"/>
                <a:ea typeface="+mj-ea"/>
              </a:rPr>
              <a:t>, </a:t>
            </a:r>
            <a:r>
              <a:rPr lang="ko-KR" altLang="en-US" dirty="0" smtClean="0">
                <a:latin typeface="+mj-ea"/>
                <a:ea typeface="+mj-ea"/>
              </a:rPr>
              <a:t>마늘</a:t>
            </a:r>
            <a:r>
              <a:rPr lang="en-US" altLang="ko-KR" dirty="0" smtClean="0">
                <a:latin typeface="+mj-ea"/>
                <a:ea typeface="+mj-ea"/>
              </a:rPr>
              <a:t>, </a:t>
            </a:r>
            <a:r>
              <a:rPr lang="ko-KR" altLang="en-US" dirty="0" smtClean="0">
                <a:latin typeface="+mj-ea"/>
                <a:ea typeface="+mj-ea"/>
              </a:rPr>
              <a:t>비트</a:t>
            </a:r>
            <a:r>
              <a:rPr lang="en-US" altLang="ko-KR" dirty="0" smtClean="0">
                <a:latin typeface="+mj-ea"/>
                <a:ea typeface="+mj-ea"/>
              </a:rPr>
              <a:t>, </a:t>
            </a:r>
          </a:p>
          <a:p>
            <a:r>
              <a:rPr lang="ko-KR" altLang="en-US" dirty="0" smtClean="0">
                <a:latin typeface="+mj-ea"/>
                <a:ea typeface="+mj-ea"/>
              </a:rPr>
              <a:t>식용유</a:t>
            </a:r>
            <a:r>
              <a:rPr lang="en-US" altLang="ko-KR" dirty="0" smtClean="0">
                <a:latin typeface="+mj-ea"/>
                <a:ea typeface="+mj-ea"/>
              </a:rPr>
              <a:t>, </a:t>
            </a:r>
            <a:r>
              <a:rPr lang="ko-KR" altLang="en-US" dirty="0" smtClean="0">
                <a:latin typeface="+mj-ea"/>
                <a:ea typeface="+mj-ea"/>
              </a:rPr>
              <a:t>소금</a:t>
            </a:r>
            <a:r>
              <a:rPr lang="en-US" altLang="ko-KR" dirty="0" smtClean="0">
                <a:latin typeface="+mj-ea"/>
                <a:ea typeface="+mj-ea"/>
              </a:rPr>
              <a:t>, </a:t>
            </a:r>
            <a:r>
              <a:rPr lang="ko-KR" altLang="en-US" dirty="0" smtClean="0">
                <a:latin typeface="+mj-ea"/>
                <a:ea typeface="+mj-ea"/>
              </a:rPr>
              <a:t>설탕</a:t>
            </a:r>
            <a:r>
              <a:rPr lang="en-US" altLang="ko-KR" dirty="0" smtClean="0">
                <a:latin typeface="+mj-ea"/>
                <a:ea typeface="+mj-ea"/>
              </a:rPr>
              <a:t>, </a:t>
            </a:r>
            <a:r>
              <a:rPr lang="ko-KR" altLang="en-US" dirty="0" smtClean="0">
                <a:latin typeface="+mj-ea"/>
                <a:ea typeface="+mj-ea"/>
              </a:rPr>
              <a:t>후추가루</a:t>
            </a:r>
            <a:r>
              <a:rPr lang="en-US" altLang="ko-KR" dirty="0" smtClean="0">
                <a:latin typeface="+mj-ea"/>
                <a:ea typeface="+mj-ea"/>
              </a:rPr>
              <a:t>, </a:t>
            </a:r>
            <a:r>
              <a:rPr lang="ko-KR" altLang="en-US" dirty="0" smtClean="0">
                <a:latin typeface="+mj-ea"/>
                <a:ea typeface="+mj-ea"/>
              </a:rPr>
              <a:t>간장</a:t>
            </a:r>
            <a:r>
              <a:rPr lang="en-US" altLang="ko-KR" dirty="0" smtClean="0">
                <a:latin typeface="+mj-ea"/>
                <a:ea typeface="+mj-ea"/>
              </a:rPr>
              <a:t>, </a:t>
            </a:r>
            <a:r>
              <a:rPr lang="ko-KR" altLang="en-US" dirty="0" smtClean="0">
                <a:latin typeface="+mj-ea"/>
                <a:ea typeface="+mj-ea"/>
              </a:rPr>
              <a:t>생강</a:t>
            </a:r>
            <a:r>
              <a:rPr lang="en-US" altLang="ko-KR" dirty="0" smtClean="0">
                <a:latin typeface="+mj-ea"/>
                <a:ea typeface="+mj-ea"/>
              </a:rPr>
              <a:t>, </a:t>
            </a:r>
            <a:r>
              <a:rPr lang="ko-KR" altLang="en-US" dirty="0" smtClean="0">
                <a:latin typeface="+mj-ea"/>
                <a:ea typeface="+mj-ea"/>
              </a:rPr>
              <a:t>고추장</a:t>
            </a:r>
            <a:r>
              <a:rPr lang="en-US" altLang="ko-KR" dirty="0" smtClean="0">
                <a:latin typeface="+mj-ea"/>
                <a:ea typeface="+mj-ea"/>
              </a:rPr>
              <a:t>, </a:t>
            </a:r>
            <a:r>
              <a:rPr lang="ko-KR" altLang="en-US" dirty="0" smtClean="0">
                <a:latin typeface="+mj-ea"/>
                <a:ea typeface="+mj-ea"/>
              </a:rPr>
              <a:t>물엿</a:t>
            </a:r>
            <a:endParaRPr lang="en-US" altLang="ko-KR" dirty="0">
              <a:latin typeface="+mj-ea"/>
              <a:ea typeface="+mj-ea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354019" y="10311140"/>
            <a:ext cx="1577287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500" dirty="0" smtClean="0">
                <a:solidFill>
                  <a:srgbClr val="FF0000"/>
                </a:solidFill>
                <a:latin typeface="+mj-ea"/>
                <a:ea typeface="+mj-ea"/>
              </a:rPr>
              <a:t>* </a:t>
            </a:r>
            <a:r>
              <a:rPr lang="ko-KR" altLang="en-US" sz="2500" dirty="0" smtClean="0">
                <a:solidFill>
                  <a:srgbClr val="FF0000"/>
                </a:solidFill>
                <a:latin typeface="+mj-ea"/>
                <a:ea typeface="+mj-ea"/>
              </a:rPr>
              <a:t>조리법</a:t>
            </a:r>
            <a:endParaRPr lang="en-US" altLang="ko-KR" sz="2500" dirty="0" smtClean="0">
              <a:solidFill>
                <a:srgbClr val="FF0000"/>
              </a:solidFill>
              <a:latin typeface="+mj-ea"/>
              <a:ea typeface="+mj-ea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5280202" y="10730942"/>
            <a:ext cx="6131812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dirty="0" smtClean="0">
                <a:latin typeface="+mj-ea"/>
                <a:ea typeface="+mj-ea"/>
              </a:rPr>
              <a:t>1. </a:t>
            </a:r>
            <a:r>
              <a:rPr lang="ko-KR" altLang="en-US" dirty="0" smtClean="0">
                <a:latin typeface="+mj-ea"/>
                <a:ea typeface="+mj-ea"/>
              </a:rPr>
              <a:t>채소는 먹기 좋은 크기로 </a:t>
            </a:r>
            <a:r>
              <a:rPr lang="ko-KR" altLang="en-US" dirty="0" err="1" smtClean="0">
                <a:latin typeface="+mj-ea"/>
                <a:ea typeface="+mj-ea"/>
              </a:rPr>
              <a:t>깍둑</a:t>
            </a:r>
            <a:r>
              <a:rPr lang="ko-KR" altLang="en-US" dirty="0" smtClean="0">
                <a:latin typeface="+mj-ea"/>
                <a:ea typeface="+mj-ea"/>
              </a:rPr>
              <a:t> 썰고 대파는 </a:t>
            </a:r>
            <a:r>
              <a:rPr lang="ko-KR" altLang="en-US" dirty="0" err="1" smtClean="0">
                <a:latin typeface="+mj-ea"/>
                <a:ea typeface="+mj-ea"/>
              </a:rPr>
              <a:t>어슷</a:t>
            </a:r>
            <a:r>
              <a:rPr lang="ko-KR" altLang="en-US" dirty="0" smtClean="0">
                <a:latin typeface="+mj-ea"/>
                <a:ea typeface="+mj-ea"/>
              </a:rPr>
              <a:t> 썬다</a:t>
            </a:r>
            <a:r>
              <a:rPr lang="en-US" altLang="ko-KR" dirty="0" smtClean="0">
                <a:latin typeface="+mj-ea"/>
                <a:ea typeface="+mj-ea"/>
              </a:rPr>
              <a:t>.</a:t>
            </a:r>
          </a:p>
          <a:p>
            <a:r>
              <a:rPr lang="en-US" altLang="ko-KR" dirty="0" smtClean="0">
                <a:latin typeface="+mj-ea"/>
                <a:ea typeface="+mj-ea"/>
              </a:rPr>
              <a:t>3. </a:t>
            </a:r>
            <a:r>
              <a:rPr lang="ko-KR" altLang="en-US" dirty="0" smtClean="0">
                <a:latin typeface="+mj-ea"/>
                <a:ea typeface="+mj-ea"/>
              </a:rPr>
              <a:t>마늘은 편을 썰어 기름 두른 팬에 볶는다</a:t>
            </a:r>
            <a:endParaRPr lang="en-US" altLang="ko-KR" dirty="0" smtClean="0">
              <a:latin typeface="+mj-ea"/>
              <a:ea typeface="+mj-ea"/>
            </a:endParaRPr>
          </a:p>
          <a:p>
            <a:r>
              <a:rPr lang="en-US" altLang="ko-KR" dirty="0" smtClean="0">
                <a:latin typeface="+mj-ea"/>
                <a:ea typeface="+mj-ea"/>
              </a:rPr>
              <a:t>3. </a:t>
            </a:r>
            <a:r>
              <a:rPr lang="ko-KR" altLang="en-US" dirty="0" smtClean="0">
                <a:latin typeface="+mj-ea"/>
                <a:ea typeface="+mj-ea"/>
              </a:rPr>
              <a:t>토마토는 </a:t>
            </a:r>
            <a:r>
              <a:rPr lang="ko-KR" altLang="en-US" dirty="0" err="1" smtClean="0">
                <a:latin typeface="+mj-ea"/>
                <a:ea typeface="+mj-ea"/>
              </a:rPr>
              <a:t>찜기에</a:t>
            </a:r>
            <a:r>
              <a:rPr lang="ko-KR" altLang="en-US" dirty="0" smtClean="0">
                <a:latin typeface="+mj-ea"/>
                <a:ea typeface="+mj-ea"/>
              </a:rPr>
              <a:t> 찐 후 껍질을 벗겨 양파와 함께 으깨며</a:t>
            </a:r>
            <a:endParaRPr lang="en-US" altLang="ko-KR" dirty="0">
              <a:latin typeface="+mj-ea"/>
              <a:ea typeface="+mj-ea"/>
            </a:endParaRPr>
          </a:p>
          <a:p>
            <a:r>
              <a:rPr lang="en-US" altLang="ko-KR" dirty="0" smtClean="0">
                <a:latin typeface="+mj-ea"/>
                <a:ea typeface="+mj-ea"/>
              </a:rPr>
              <a:t>   </a:t>
            </a:r>
            <a:r>
              <a:rPr lang="ko-KR" altLang="en-US" dirty="0" smtClean="0">
                <a:latin typeface="+mj-ea"/>
                <a:ea typeface="+mj-ea"/>
              </a:rPr>
              <a:t>볶는다</a:t>
            </a:r>
            <a:r>
              <a:rPr lang="en-US" altLang="ko-KR" dirty="0" smtClean="0">
                <a:latin typeface="+mj-ea"/>
                <a:ea typeface="+mj-ea"/>
              </a:rPr>
              <a:t>.</a:t>
            </a:r>
          </a:p>
          <a:p>
            <a:r>
              <a:rPr lang="en-US" altLang="ko-KR" dirty="0" smtClean="0">
                <a:latin typeface="+mj-ea"/>
                <a:ea typeface="+mj-ea"/>
              </a:rPr>
              <a:t>4. </a:t>
            </a:r>
            <a:r>
              <a:rPr lang="ko-KR" altLang="en-US" dirty="0" smtClean="0">
                <a:latin typeface="+mj-ea"/>
                <a:ea typeface="+mj-ea"/>
              </a:rPr>
              <a:t>비트도 곱게 갈아 넣고 함께 볶는다</a:t>
            </a:r>
            <a:r>
              <a:rPr lang="en-US" altLang="ko-KR" dirty="0" smtClean="0">
                <a:latin typeface="+mj-ea"/>
                <a:ea typeface="+mj-ea"/>
              </a:rPr>
              <a:t>.</a:t>
            </a:r>
          </a:p>
          <a:p>
            <a:r>
              <a:rPr lang="en-US" altLang="ko-KR" dirty="0" smtClean="0">
                <a:latin typeface="+mj-ea"/>
                <a:ea typeface="+mj-ea"/>
              </a:rPr>
              <a:t>5. </a:t>
            </a:r>
            <a:r>
              <a:rPr lang="ko-KR" altLang="en-US" dirty="0" smtClean="0">
                <a:latin typeface="+mj-ea"/>
                <a:ea typeface="+mj-ea"/>
              </a:rPr>
              <a:t>양념을 넣어 간을 맞춘 후 재료를 넣고 살짝 볶아 완성  </a:t>
            </a:r>
            <a:endParaRPr lang="en-US" altLang="ko-KR" dirty="0" smtClean="0">
              <a:latin typeface="+mj-ea"/>
              <a:ea typeface="+mj-ea"/>
            </a:endParaRPr>
          </a:p>
          <a:p>
            <a:r>
              <a:rPr lang="en-US" altLang="ko-KR" dirty="0">
                <a:latin typeface="+mj-ea"/>
                <a:ea typeface="+mj-ea"/>
              </a:rPr>
              <a:t> </a:t>
            </a:r>
            <a:r>
              <a:rPr lang="en-US" altLang="ko-KR" dirty="0" smtClean="0">
                <a:latin typeface="+mj-ea"/>
                <a:ea typeface="+mj-ea"/>
              </a:rPr>
              <a:t>  </a:t>
            </a:r>
            <a:r>
              <a:rPr lang="ko-KR" altLang="en-US" dirty="0" smtClean="0">
                <a:latin typeface="+mj-ea"/>
                <a:ea typeface="+mj-ea"/>
              </a:rPr>
              <a:t>한다</a:t>
            </a:r>
            <a:r>
              <a:rPr lang="en-US" altLang="ko-KR" sz="20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.</a:t>
            </a:r>
            <a:endParaRPr lang="en-US" altLang="ko-KR" sz="2000" dirty="0">
              <a:latin typeface="a소꼽친구" panose="02020600000000000000" pitchFamily="18" charset="-127"/>
              <a:ea typeface="a소꼽친구" panose="02020600000000000000" pitchFamily="18" charset="-127"/>
            </a:endParaRPr>
          </a:p>
        </p:txBody>
      </p:sp>
      <p:pic>
        <p:nvPicPr>
          <p:cNvPr id="38" name="그림 3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91785" y="12774013"/>
            <a:ext cx="562234" cy="575096"/>
          </a:xfrm>
          <a:prstGeom prst="rect">
            <a:avLst/>
          </a:prstGeom>
        </p:spPr>
      </p:pic>
      <p:sp>
        <p:nvSpPr>
          <p:cNvPr id="39" name="TextBox 38"/>
          <p:cNvSpPr txBox="1"/>
          <p:nvPr/>
        </p:nvSpPr>
        <p:spPr>
          <a:xfrm>
            <a:off x="5326218" y="12803975"/>
            <a:ext cx="2496070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500" dirty="0" smtClean="0">
                <a:solidFill>
                  <a:srgbClr val="FF0000"/>
                </a:solidFill>
                <a:latin typeface="+mj-ea"/>
                <a:ea typeface="+mj-ea"/>
              </a:rPr>
              <a:t>나트륨 줄이기</a:t>
            </a:r>
            <a:r>
              <a:rPr lang="en-US" altLang="ko-KR" sz="2500" dirty="0" smtClean="0">
                <a:solidFill>
                  <a:srgbClr val="FF0000"/>
                </a:solidFill>
                <a:latin typeface="+mj-ea"/>
                <a:ea typeface="+mj-ea"/>
              </a:rPr>
              <a:t>!</a:t>
            </a:r>
          </a:p>
        </p:txBody>
      </p:sp>
      <p:sp>
        <p:nvSpPr>
          <p:cNvPr id="41" name="_x446038472"/>
          <p:cNvSpPr>
            <a:spLocks noChangeArrowheads="1"/>
          </p:cNvSpPr>
          <p:nvPr/>
        </p:nvSpPr>
        <p:spPr bwMode="auto">
          <a:xfrm>
            <a:off x="570536" y="3437983"/>
            <a:ext cx="5306472" cy="4814783"/>
          </a:xfrm>
          <a:prstGeom prst="roundRect">
            <a:avLst>
              <a:gd name="adj" fmla="val 17627"/>
            </a:avLst>
          </a:prstGeom>
          <a:solidFill>
            <a:srgbClr val="FFFFFF"/>
          </a:solidFill>
          <a:ln w="28575" cap="rnd">
            <a:solidFill>
              <a:schemeClr val="accent6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 latinLnBrk="0">
              <a:lnSpc>
                <a:spcPct val="150000"/>
              </a:lnSpc>
            </a:pPr>
            <a:endParaRPr lang="ko-KR" altLang="en-US" sz="14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5107485" y="13355288"/>
            <a:ext cx="6491899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1700" dirty="0" smtClean="0">
                <a:latin typeface="+mj-ea"/>
                <a:ea typeface="+mj-ea"/>
              </a:rPr>
              <a:t>고추장의 양을 절반 이상 줄이고 토마토와 </a:t>
            </a:r>
            <a:r>
              <a:rPr lang="ko-KR" altLang="en-US" sz="1700" dirty="0" err="1" smtClean="0">
                <a:latin typeface="+mj-ea"/>
                <a:ea typeface="+mj-ea"/>
              </a:rPr>
              <a:t>비트를</a:t>
            </a:r>
            <a:r>
              <a:rPr lang="ko-KR" altLang="en-US" sz="1700" dirty="0" smtClean="0">
                <a:latin typeface="+mj-ea"/>
                <a:ea typeface="+mj-ea"/>
              </a:rPr>
              <a:t> 사용해 맛을</a:t>
            </a:r>
            <a:endParaRPr lang="en-US" altLang="ko-KR" sz="1700" dirty="0" smtClean="0">
              <a:latin typeface="+mj-ea"/>
              <a:ea typeface="+mj-ea"/>
            </a:endParaRPr>
          </a:p>
          <a:p>
            <a:r>
              <a:rPr lang="ko-KR" altLang="en-US" sz="1700" dirty="0" smtClean="0">
                <a:latin typeface="+mj-ea"/>
                <a:ea typeface="+mj-ea"/>
              </a:rPr>
              <a:t>내 나트륨 섭취를 줄인다</a:t>
            </a:r>
            <a:r>
              <a:rPr lang="en-US" altLang="ko-KR" sz="1700" dirty="0" smtClean="0">
                <a:latin typeface="+mj-ea"/>
                <a:ea typeface="+mj-ea"/>
              </a:rPr>
              <a:t>.</a:t>
            </a:r>
          </a:p>
          <a:p>
            <a:r>
              <a:rPr lang="ko-KR" altLang="en-US" sz="1700" dirty="0" smtClean="0">
                <a:latin typeface="+mj-ea"/>
                <a:ea typeface="+mj-ea"/>
              </a:rPr>
              <a:t>또한 </a:t>
            </a:r>
            <a:r>
              <a:rPr lang="ko-KR" altLang="en-US" sz="1700" dirty="0" err="1" smtClean="0">
                <a:latin typeface="+mj-ea"/>
                <a:ea typeface="+mj-ea"/>
              </a:rPr>
              <a:t>파프리카와</a:t>
            </a:r>
            <a:r>
              <a:rPr lang="ko-KR" altLang="en-US" sz="1700" dirty="0" smtClean="0">
                <a:latin typeface="+mj-ea"/>
                <a:ea typeface="+mj-ea"/>
              </a:rPr>
              <a:t> 피망은 칼륨 함량이 높아 나트륨 배출을 돕는다</a:t>
            </a:r>
            <a:r>
              <a:rPr lang="en-US" altLang="ko-KR" sz="1700" dirty="0" smtClean="0">
                <a:latin typeface="+mj-ea"/>
                <a:ea typeface="+mj-ea"/>
              </a:rPr>
              <a:t>.</a:t>
            </a:r>
          </a:p>
        </p:txBody>
      </p:sp>
      <p:sp>
        <p:nvSpPr>
          <p:cNvPr id="42" name="_x446038472"/>
          <p:cNvSpPr>
            <a:spLocks noChangeArrowheads="1"/>
          </p:cNvSpPr>
          <p:nvPr/>
        </p:nvSpPr>
        <p:spPr bwMode="auto">
          <a:xfrm>
            <a:off x="5991598" y="3437983"/>
            <a:ext cx="5693884" cy="4814783"/>
          </a:xfrm>
          <a:prstGeom prst="roundRect">
            <a:avLst>
              <a:gd name="adj" fmla="val 17627"/>
            </a:avLst>
          </a:prstGeom>
          <a:solidFill>
            <a:srgbClr val="FFFFFF"/>
          </a:solidFill>
          <a:ln w="28575" cap="rnd">
            <a:solidFill>
              <a:schemeClr val="accent6">
                <a:lumMod val="60000"/>
                <a:lumOff val="40000"/>
              </a:schemeClr>
            </a:solidFill>
            <a:prstDash val="sysDash"/>
            <a:round/>
            <a:headEnd type="arrow" w="med" len="med"/>
            <a:tailEnd type="arrow" w="med" len="med"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fontAlgn="base" latinLnBrk="0">
              <a:lnSpc>
                <a:spcPct val="150000"/>
              </a:lnSpc>
            </a:pPr>
            <a:endParaRPr lang="ko-KR" altLang="en-US" sz="1400" dirty="0">
              <a:latin typeface="나눔바른고딕" panose="020B0603020101020101" pitchFamily="50" charset="-127"/>
              <a:ea typeface="나눔바른고딕" panose="020B0603020101020101" pitchFamily="50" charset="-127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689291" y="3932131"/>
            <a:ext cx="5166102" cy="35240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solidFill>
                  <a:srgbClr val="0070C0"/>
                </a:solidFill>
                <a:latin typeface="+mj-ea"/>
                <a:ea typeface="+mj-ea"/>
              </a:rPr>
              <a:t>* </a:t>
            </a:r>
            <a:r>
              <a:rPr lang="ko-KR" altLang="en-US" sz="2000" dirty="0" smtClean="0">
                <a:solidFill>
                  <a:srgbClr val="0070C0"/>
                </a:solidFill>
                <a:latin typeface="+mj-ea"/>
                <a:ea typeface="+mj-ea"/>
              </a:rPr>
              <a:t>나트륨이 많은 식품은 가능한 적게 먹기</a:t>
            </a:r>
            <a:r>
              <a:rPr lang="en-US" altLang="ko-KR" sz="2000" dirty="0" smtClean="0">
                <a:solidFill>
                  <a:srgbClr val="0070C0"/>
                </a:solidFill>
                <a:latin typeface="+mj-ea"/>
                <a:ea typeface="+mj-ea"/>
              </a:rPr>
              <a:t>!</a:t>
            </a:r>
          </a:p>
          <a:p>
            <a:endParaRPr lang="en-US" altLang="ko-KR" sz="300" dirty="0" smtClean="0">
              <a:solidFill>
                <a:srgbClr val="0070C0"/>
              </a:solidFill>
              <a:latin typeface="+mj-ea"/>
              <a:ea typeface="+mj-ea"/>
            </a:endParaRPr>
          </a:p>
          <a:p>
            <a:r>
              <a:rPr lang="en-US" altLang="ko-KR" sz="1600" dirty="0" smtClean="0">
                <a:latin typeface="+mj-ea"/>
                <a:ea typeface="+mj-ea"/>
              </a:rPr>
              <a:t>- </a:t>
            </a:r>
            <a:r>
              <a:rPr lang="ko-KR" altLang="en-US" sz="1600" dirty="0" smtClean="0">
                <a:latin typeface="+mj-ea"/>
                <a:ea typeface="+mj-ea"/>
              </a:rPr>
              <a:t>김치</a:t>
            </a:r>
            <a:r>
              <a:rPr lang="en-US" altLang="ko-KR" sz="1600" dirty="0" smtClean="0">
                <a:latin typeface="+mj-ea"/>
                <a:ea typeface="+mj-ea"/>
              </a:rPr>
              <a:t>, </a:t>
            </a:r>
            <a:r>
              <a:rPr lang="ko-KR" altLang="en-US" sz="1600" dirty="0" smtClean="0">
                <a:latin typeface="+mj-ea"/>
                <a:ea typeface="+mj-ea"/>
              </a:rPr>
              <a:t>피클</a:t>
            </a:r>
            <a:r>
              <a:rPr lang="en-US" altLang="ko-KR" sz="1600" dirty="0" smtClean="0">
                <a:latin typeface="+mj-ea"/>
                <a:ea typeface="+mj-ea"/>
              </a:rPr>
              <a:t>, </a:t>
            </a:r>
            <a:r>
              <a:rPr lang="ko-KR" altLang="en-US" sz="1600" dirty="0" smtClean="0">
                <a:latin typeface="+mj-ea"/>
                <a:ea typeface="+mj-ea"/>
              </a:rPr>
              <a:t>단무지 등 염장식품은 적게 먹습니다</a:t>
            </a:r>
            <a:r>
              <a:rPr lang="en-US" altLang="ko-KR" sz="1600" dirty="0" smtClean="0">
                <a:latin typeface="+mj-ea"/>
                <a:ea typeface="+mj-ea"/>
              </a:rPr>
              <a:t>.</a:t>
            </a:r>
          </a:p>
          <a:p>
            <a:r>
              <a:rPr lang="en-US" altLang="ko-KR" sz="1600" dirty="0" smtClean="0">
                <a:latin typeface="+mj-ea"/>
                <a:ea typeface="+mj-ea"/>
              </a:rPr>
              <a:t>- </a:t>
            </a:r>
            <a:r>
              <a:rPr lang="ko-KR" altLang="en-US" sz="1600" dirty="0" smtClean="0">
                <a:latin typeface="+mj-ea"/>
                <a:ea typeface="+mj-ea"/>
              </a:rPr>
              <a:t>짭짭한 과자 등 </a:t>
            </a:r>
            <a:r>
              <a:rPr lang="ko-KR" altLang="en-US" sz="1600" dirty="0" err="1" smtClean="0">
                <a:latin typeface="+mj-ea"/>
                <a:ea typeface="+mj-ea"/>
              </a:rPr>
              <a:t>간식류는</a:t>
            </a:r>
            <a:r>
              <a:rPr lang="ko-KR" altLang="en-US" sz="1600" dirty="0" smtClean="0">
                <a:latin typeface="+mj-ea"/>
                <a:ea typeface="+mj-ea"/>
              </a:rPr>
              <a:t> 적게 먹습니다</a:t>
            </a:r>
            <a:r>
              <a:rPr lang="en-US" altLang="ko-KR" sz="1600" dirty="0" smtClean="0">
                <a:latin typeface="+mj-ea"/>
                <a:ea typeface="+mj-ea"/>
              </a:rPr>
              <a:t>.</a:t>
            </a:r>
          </a:p>
          <a:p>
            <a:r>
              <a:rPr lang="en-US" altLang="ko-KR" sz="1600" dirty="0" smtClean="0">
                <a:latin typeface="+mj-ea"/>
                <a:ea typeface="+mj-ea"/>
              </a:rPr>
              <a:t>- </a:t>
            </a:r>
            <a:r>
              <a:rPr lang="ko-KR" altLang="en-US" sz="1600" dirty="0" smtClean="0">
                <a:latin typeface="+mj-ea"/>
                <a:ea typeface="+mj-ea"/>
              </a:rPr>
              <a:t>영양표시 확인 후 나트륨이 적은 식품을 선택</a:t>
            </a:r>
            <a:r>
              <a:rPr lang="en-US" altLang="ko-KR" sz="1600" dirty="0">
                <a:latin typeface="+mj-ea"/>
                <a:ea typeface="+mj-ea"/>
              </a:rPr>
              <a:t> </a:t>
            </a:r>
            <a:r>
              <a:rPr lang="ko-KR" altLang="en-US" sz="1600" dirty="0" smtClean="0">
                <a:latin typeface="+mj-ea"/>
                <a:ea typeface="+mj-ea"/>
              </a:rPr>
              <a:t>합니다</a:t>
            </a:r>
            <a:r>
              <a:rPr lang="en-US" altLang="ko-KR" sz="1600" dirty="0" smtClean="0">
                <a:latin typeface="+mj-ea"/>
                <a:ea typeface="+mj-ea"/>
              </a:rPr>
              <a:t>.</a:t>
            </a:r>
          </a:p>
          <a:p>
            <a:endParaRPr lang="en-US" altLang="ko-KR" sz="1000" dirty="0" smtClean="0">
              <a:latin typeface="+mj-ea"/>
              <a:ea typeface="+mj-ea"/>
            </a:endParaRPr>
          </a:p>
          <a:p>
            <a:r>
              <a:rPr lang="en-US" altLang="ko-KR" sz="2000" dirty="0" smtClean="0">
                <a:solidFill>
                  <a:srgbClr val="0070C0"/>
                </a:solidFill>
                <a:latin typeface="+mj-ea"/>
                <a:ea typeface="+mj-ea"/>
              </a:rPr>
              <a:t>* </a:t>
            </a:r>
            <a:r>
              <a:rPr lang="ko-KR" altLang="en-US" sz="2000" dirty="0" smtClean="0">
                <a:solidFill>
                  <a:srgbClr val="0070C0"/>
                </a:solidFill>
                <a:latin typeface="+mj-ea"/>
                <a:ea typeface="+mj-ea"/>
              </a:rPr>
              <a:t>채소와 과일을 충분히 섭취하기</a:t>
            </a:r>
            <a:r>
              <a:rPr lang="en-US" altLang="ko-KR" sz="2000" dirty="0" smtClean="0">
                <a:solidFill>
                  <a:srgbClr val="0070C0"/>
                </a:solidFill>
                <a:latin typeface="+mj-ea"/>
                <a:ea typeface="+mj-ea"/>
              </a:rPr>
              <a:t>!</a:t>
            </a:r>
          </a:p>
          <a:p>
            <a:endParaRPr lang="en-US" altLang="ko-KR" sz="300" dirty="0" smtClean="0">
              <a:solidFill>
                <a:srgbClr val="0070C0"/>
              </a:solidFill>
              <a:latin typeface="+mj-ea"/>
              <a:ea typeface="+mj-ea"/>
            </a:endParaRPr>
          </a:p>
          <a:p>
            <a:r>
              <a:rPr lang="en-US" altLang="ko-KR" sz="1600" dirty="0" smtClean="0">
                <a:latin typeface="+mj-ea"/>
                <a:ea typeface="+mj-ea"/>
              </a:rPr>
              <a:t>- </a:t>
            </a:r>
            <a:r>
              <a:rPr lang="ko-KR" altLang="en-US" sz="1600" dirty="0" smtClean="0">
                <a:latin typeface="+mj-ea"/>
                <a:ea typeface="+mj-ea"/>
              </a:rPr>
              <a:t>채소와 과일 속의 칼륨이 나트륨 배설을 도와</a:t>
            </a:r>
            <a:r>
              <a:rPr lang="en-US" altLang="ko-KR" sz="1600" dirty="0">
                <a:latin typeface="+mj-ea"/>
                <a:ea typeface="+mj-ea"/>
              </a:rPr>
              <a:t> </a:t>
            </a:r>
            <a:r>
              <a:rPr lang="ko-KR" altLang="en-US" sz="1600" dirty="0" smtClean="0">
                <a:latin typeface="+mj-ea"/>
                <a:ea typeface="+mj-ea"/>
              </a:rPr>
              <a:t>줍니다</a:t>
            </a:r>
            <a:r>
              <a:rPr lang="en-US" altLang="ko-KR" sz="1600" dirty="0" smtClean="0">
                <a:latin typeface="+mj-ea"/>
                <a:ea typeface="+mj-ea"/>
              </a:rPr>
              <a:t>.</a:t>
            </a:r>
          </a:p>
          <a:p>
            <a:endParaRPr lang="en-US" altLang="ko-KR" sz="1000" dirty="0" smtClean="0">
              <a:latin typeface="+mj-ea"/>
              <a:ea typeface="+mj-ea"/>
            </a:endParaRPr>
          </a:p>
          <a:p>
            <a:r>
              <a:rPr lang="en-US" altLang="ko-KR" sz="2000" dirty="0" smtClean="0">
                <a:solidFill>
                  <a:srgbClr val="0070C0"/>
                </a:solidFill>
                <a:latin typeface="+mj-ea"/>
                <a:ea typeface="+mj-ea"/>
              </a:rPr>
              <a:t>* </a:t>
            </a:r>
            <a:r>
              <a:rPr lang="ko-KR" altLang="en-US" sz="2000" dirty="0" smtClean="0">
                <a:solidFill>
                  <a:srgbClr val="0070C0"/>
                </a:solidFill>
                <a:latin typeface="+mj-ea"/>
                <a:ea typeface="+mj-ea"/>
              </a:rPr>
              <a:t>국</a:t>
            </a:r>
            <a:r>
              <a:rPr lang="en-US" altLang="ko-KR" sz="2000" dirty="0">
                <a:solidFill>
                  <a:srgbClr val="0070C0"/>
                </a:solidFill>
                <a:latin typeface="+mj-ea"/>
                <a:ea typeface="+mj-ea"/>
              </a:rPr>
              <a:t>, </a:t>
            </a:r>
            <a:r>
              <a:rPr lang="ko-KR" altLang="en-US" sz="2000" dirty="0">
                <a:solidFill>
                  <a:srgbClr val="0070C0"/>
                </a:solidFill>
                <a:latin typeface="+mj-ea"/>
                <a:ea typeface="+mj-ea"/>
              </a:rPr>
              <a:t>찌개</a:t>
            </a:r>
            <a:r>
              <a:rPr lang="en-US" altLang="ko-KR" sz="2000" dirty="0">
                <a:solidFill>
                  <a:srgbClr val="0070C0"/>
                </a:solidFill>
                <a:latin typeface="+mj-ea"/>
                <a:ea typeface="+mj-ea"/>
              </a:rPr>
              <a:t>, </a:t>
            </a:r>
            <a:r>
              <a:rPr lang="ko-KR" altLang="en-US" sz="2000" dirty="0" smtClean="0">
                <a:solidFill>
                  <a:srgbClr val="0070C0"/>
                </a:solidFill>
                <a:latin typeface="+mj-ea"/>
                <a:ea typeface="+mj-ea"/>
              </a:rPr>
              <a:t>라면의 </a:t>
            </a:r>
            <a:r>
              <a:rPr lang="ko-KR" altLang="en-US" sz="2000" dirty="0">
                <a:solidFill>
                  <a:srgbClr val="0070C0"/>
                </a:solidFill>
                <a:latin typeface="+mj-ea"/>
                <a:ea typeface="+mj-ea"/>
              </a:rPr>
              <a:t>국물은 가능한 적게 먹기</a:t>
            </a:r>
            <a:r>
              <a:rPr lang="en-US" altLang="ko-KR" sz="2000" dirty="0">
                <a:solidFill>
                  <a:srgbClr val="0070C0"/>
                </a:solidFill>
                <a:latin typeface="+mj-ea"/>
                <a:ea typeface="+mj-ea"/>
              </a:rPr>
              <a:t>!</a:t>
            </a:r>
          </a:p>
          <a:p>
            <a:endParaRPr lang="en-US" altLang="ko-KR" sz="300" dirty="0">
              <a:solidFill>
                <a:srgbClr val="0070C0"/>
              </a:solidFill>
              <a:latin typeface="+mj-ea"/>
              <a:ea typeface="+mj-ea"/>
            </a:endParaRPr>
          </a:p>
          <a:p>
            <a:r>
              <a:rPr lang="en-US" altLang="ko-KR" sz="1600" dirty="0">
                <a:latin typeface="+mj-ea"/>
                <a:ea typeface="+mj-ea"/>
              </a:rPr>
              <a:t>- </a:t>
            </a:r>
            <a:r>
              <a:rPr lang="ko-KR" altLang="en-US" sz="1600" dirty="0">
                <a:latin typeface="+mj-ea"/>
                <a:ea typeface="+mj-ea"/>
              </a:rPr>
              <a:t>국물이 있는 메뉴는 건더기 위주로 먹습니다</a:t>
            </a:r>
            <a:r>
              <a:rPr lang="en-US" altLang="ko-KR" sz="1600" dirty="0">
                <a:latin typeface="+mj-ea"/>
                <a:ea typeface="+mj-ea"/>
              </a:rPr>
              <a:t>.</a:t>
            </a:r>
          </a:p>
          <a:p>
            <a:r>
              <a:rPr lang="en-US" altLang="ko-KR" sz="1600" dirty="0">
                <a:latin typeface="+mj-ea"/>
                <a:ea typeface="+mj-ea"/>
              </a:rPr>
              <a:t>- </a:t>
            </a:r>
            <a:r>
              <a:rPr lang="ko-KR" altLang="en-US" sz="1600" dirty="0">
                <a:latin typeface="+mj-ea"/>
                <a:ea typeface="+mj-ea"/>
              </a:rPr>
              <a:t>국물에 밥을 말아먹지 않습니다</a:t>
            </a:r>
            <a:r>
              <a:rPr lang="en-US" altLang="ko-KR" sz="1600" dirty="0">
                <a:latin typeface="+mj-ea"/>
                <a:ea typeface="+mj-ea"/>
              </a:rPr>
              <a:t>.</a:t>
            </a:r>
          </a:p>
          <a:p>
            <a:pPr marL="285750" indent="-285750">
              <a:buFontTx/>
              <a:buChar char="-"/>
            </a:pPr>
            <a:endParaRPr lang="en-US" altLang="ko-KR" sz="1900" dirty="0" smtClean="0">
              <a:latin typeface="a소꼽친구" panose="02020600000000000000" pitchFamily="18" charset="-127"/>
              <a:ea typeface="a소꼽친구" panose="02020600000000000000" pitchFamily="18" charset="-127"/>
            </a:endParaRPr>
          </a:p>
          <a:p>
            <a:endParaRPr lang="en-US" altLang="ko-KR" sz="1900" dirty="0" smtClean="0">
              <a:latin typeface="a소꼽친구" panose="02020600000000000000" pitchFamily="18" charset="-127"/>
              <a:ea typeface="a소꼽친구" panose="02020600000000000000" pitchFamily="18" charset="-127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6043531" y="3816067"/>
            <a:ext cx="5641951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000" dirty="0" smtClean="0">
                <a:latin typeface="a소꼽친구" panose="02020600000000000000" pitchFamily="18" charset="-127"/>
                <a:ea typeface="a소꼽친구" panose="02020600000000000000" pitchFamily="18" charset="-127"/>
              </a:rPr>
              <a:t> </a:t>
            </a:r>
            <a:r>
              <a:rPr lang="en-US" altLang="ko-KR" sz="2000" dirty="0" smtClean="0">
                <a:solidFill>
                  <a:srgbClr val="FFC000"/>
                </a:solidFill>
                <a:latin typeface="+mj-ea"/>
                <a:ea typeface="+mj-ea"/>
              </a:rPr>
              <a:t>* </a:t>
            </a:r>
            <a:r>
              <a:rPr lang="ko-KR" altLang="en-US" sz="2000" dirty="0" smtClean="0">
                <a:solidFill>
                  <a:srgbClr val="FFC000"/>
                </a:solidFill>
                <a:latin typeface="+mj-ea"/>
                <a:ea typeface="+mj-ea"/>
              </a:rPr>
              <a:t>가정에서 소금 적게 넣고</a:t>
            </a:r>
            <a:r>
              <a:rPr lang="en-US" altLang="ko-KR" sz="2000" dirty="0" smtClean="0">
                <a:solidFill>
                  <a:srgbClr val="FFC000"/>
                </a:solidFill>
                <a:latin typeface="+mj-ea"/>
                <a:ea typeface="+mj-ea"/>
              </a:rPr>
              <a:t>!</a:t>
            </a:r>
          </a:p>
          <a:p>
            <a:endParaRPr lang="en-US" altLang="ko-KR" sz="400" dirty="0" smtClean="0">
              <a:solidFill>
                <a:srgbClr val="FFC000"/>
              </a:solidFill>
              <a:latin typeface="+mj-ea"/>
              <a:ea typeface="+mj-ea"/>
            </a:endParaRPr>
          </a:p>
          <a:p>
            <a:r>
              <a:rPr lang="en-US" altLang="ko-KR" dirty="0" smtClean="0">
                <a:latin typeface="+mj-ea"/>
                <a:ea typeface="+mj-ea"/>
              </a:rPr>
              <a:t>- </a:t>
            </a:r>
            <a:r>
              <a:rPr lang="ko-KR" altLang="en-US" dirty="0" smtClean="0">
                <a:latin typeface="+mj-ea"/>
                <a:ea typeface="+mj-ea"/>
              </a:rPr>
              <a:t>가정에서부터 심심한 맛에 익숙해지세요</a:t>
            </a:r>
            <a:r>
              <a:rPr lang="en-US" altLang="ko-KR" dirty="0" smtClean="0">
                <a:latin typeface="+mj-ea"/>
                <a:ea typeface="+mj-ea"/>
              </a:rPr>
              <a:t>.</a:t>
            </a:r>
          </a:p>
          <a:p>
            <a:r>
              <a:rPr lang="en-US" altLang="ko-KR" dirty="0" smtClean="0">
                <a:latin typeface="+mj-ea"/>
                <a:ea typeface="+mj-ea"/>
              </a:rPr>
              <a:t>- </a:t>
            </a:r>
            <a:r>
              <a:rPr lang="ko-KR" altLang="en-US" dirty="0" smtClean="0">
                <a:latin typeface="+mj-ea"/>
                <a:ea typeface="+mj-ea"/>
              </a:rPr>
              <a:t>음식이 뜨겁거나</a:t>
            </a:r>
            <a:r>
              <a:rPr lang="en-US" altLang="ko-KR" dirty="0" smtClean="0">
                <a:latin typeface="+mj-ea"/>
                <a:ea typeface="+mj-ea"/>
              </a:rPr>
              <a:t>, </a:t>
            </a:r>
            <a:r>
              <a:rPr lang="ko-KR" altLang="en-US" dirty="0" smtClean="0">
                <a:latin typeface="+mj-ea"/>
                <a:ea typeface="+mj-ea"/>
              </a:rPr>
              <a:t>매운맛이</a:t>
            </a:r>
            <a:r>
              <a:rPr lang="en-US" altLang="ko-KR" dirty="0" smtClean="0">
                <a:latin typeface="+mj-ea"/>
                <a:ea typeface="+mj-ea"/>
              </a:rPr>
              <a:t> </a:t>
            </a:r>
            <a:r>
              <a:rPr lang="ko-KR" altLang="en-US" dirty="0" smtClean="0">
                <a:latin typeface="+mj-ea"/>
                <a:ea typeface="+mj-ea"/>
              </a:rPr>
              <a:t>강하면 입맛이 둔해져</a:t>
            </a:r>
            <a:endParaRPr lang="en-US" altLang="ko-KR" dirty="0" smtClean="0">
              <a:latin typeface="+mj-ea"/>
              <a:ea typeface="+mj-ea"/>
            </a:endParaRPr>
          </a:p>
          <a:p>
            <a:r>
              <a:rPr lang="en-US" altLang="ko-KR" dirty="0">
                <a:latin typeface="+mj-ea"/>
                <a:ea typeface="+mj-ea"/>
              </a:rPr>
              <a:t> </a:t>
            </a:r>
            <a:r>
              <a:rPr lang="ko-KR" altLang="en-US" dirty="0" smtClean="0">
                <a:latin typeface="+mj-ea"/>
                <a:ea typeface="+mj-ea"/>
              </a:rPr>
              <a:t> 간을</a:t>
            </a:r>
            <a:r>
              <a:rPr lang="en-US" altLang="ko-KR" dirty="0">
                <a:latin typeface="+mj-ea"/>
                <a:ea typeface="+mj-ea"/>
              </a:rPr>
              <a:t> </a:t>
            </a:r>
            <a:r>
              <a:rPr lang="ko-KR" altLang="en-US" dirty="0" smtClean="0">
                <a:latin typeface="+mj-ea"/>
                <a:ea typeface="+mj-ea"/>
              </a:rPr>
              <a:t>짜게 하게 됩니다</a:t>
            </a:r>
            <a:r>
              <a:rPr lang="en-US" altLang="ko-KR" dirty="0" smtClean="0">
                <a:latin typeface="+mj-ea"/>
                <a:ea typeface="+mj-ea"/>
              </a:rPr>
              <a:t>.</a:t>
            </a:r>
          </a:p>
          <a:p>
            <a:endParaRPr lang="en-US" altLang="ko-KR" sz="900" dirty="0" smtClean="0">
              <a:latin typeface="+mj-ea"/>
              <a:ea typeface="+mj-ea"/>
            </a:endParaRPr>
          </a:p>
          <a:p>
            <a:r>
              <a:rPr lang="en-US" altLang="ko-KR" sz="2000" dirty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solidFill>
                  <a:srgbClr val="FFC000"/>
                </a:solidFill>
                <a:latin typeface="+mj-ea"/>
                <a:ea typeface="+mj-ea"/>
              </a:rPr>
              <a:t>* </a:t>
            </a:r>
            <a:r>
              <a:rPr lang="ko-KR" altLang="en-US" sz="2000" dirty="0" smtClean="0">
                <a:solidFill>
                  <a:srgbClr val="FFC000"/>
                </a:solidFill>
                <a:latin typeface="+mj-ea"/>
                <a:ea typeface="+mj-ea"/>
              </a:rPr>
              <a:t>급식에서 적게 담고</a:t>
            </a:r>
            <a:r>
              <a:rPr lang="en-US" altLang="ko-KR" sz="2000" dirty="0" smtClean="0">
                <a:solidFill>
                  <a:srgbClr val="FFC000"/>
                </a:solidFill>
                <a:latin typeface="+mj-ea"/>
                <a:ea typeface="+mj-ea"/>
              </a:rPr>
              <a:t>!</a:t>
            </a:r>
          </a:p>
          <a:p>
            <a:endParaRPr lang="en-US" altLang="ko-KR" sz="400" dirty="0" smtClean="0">
              <a:solidFill>
                <a:srgbClr val="FFC000"/>
              </a:solidFill>
              <a:latin typeface="+mj-ea"/>
              <a:ea typeface="+mj-ea"/>
            </a:endParaRPr>
          </a:p>
          <a:p>
            <a:r>
              <a:rPr lang="en-US" altLang="ko-KR" dirty="0" smtClean="0">
                <a:latin typeface="+mj-ea"/>
                <a:ea typeface="+mj-ea"/>
              </a:rPr>
              <a:t>- </a:t>
            </a:r>
            <a:r>
              <a:rPr lang="ko-KR" altLang="en-US" dirty="0" smtClean="0">
                <a:latin typeface="+mj-ea"/>
                <a:ea typeface="+mj-ea"/>
              </a:rPr>
              <a:t>짠 음식은 적게 담으세요</a:t>
            </a:r>
            <a:r>
              <a:rPr lang="en-US" altLang="ko-KR" dirty="0" smtClean="0">
                <a:latin typeface="+mj-ea"/>
                <a:ea typeface="+mj-ea"/>
              </a:rPr>
              <a:t>.</a:t>
            </a:r>
          </a:p>
          <a:p>
            <a:r>
              <a:rPr lang="en-US" altLang="ko-KR" dirty="0" smtClean="0">
                <a:latin typeface="+mj-ea"/>
                <a:ea typeface="+mj-ea"/>
              </a:rPr>
              <a:t>- </a:t>
            </a:r>
            <a:r>
              <a:rPr lang="ko-KR" altLang="en-US" dirty="0" smtClean="0">
                <a:latin typeface="+mj-ea"/>
                <a:ea typeface="+mj-ea"/>
              </a:rPr>
              <a:t>절임 식품</a:t>
            </a:r>
            <a:r>
              <a:rPr lang="en-US" altLang="ko-KR" dirty="0" smtClean="0">
                <a:latin typeface="+mj-ea"/>
                <a:ea typeface="+mj-ea"/>
              </a:rPr>
              <a:t>, </a:t>
            </a:r>
            <a:r>
              <a:rPr lang="ko-KR" altLang="en-US" dirty="0" smtClean="0">
                <a:latin typeface="+mj-ea"/>
                <a:ea typeface="+mj-ea"/>
              </a:rPr>
              <a:t>양념</a:t>
            </a:r>
            <a:r>
              <a:rPr lang="en-US" altLang="ko-KR" dirty="0" smtClean="0">
                <a:latin typeface="+mj-ea"/>
                <a:ea typeface="+mj-ea"/>
              </a:rPr>
              <a:t>, </a:t>
            </a:r>
            <a:r>
              <a:rPr lang="ko-KR" altLang="en-US" dirty="0" smtClean="0">
                <a:latin typeface="+mj-ea"/>
                <a:ea typeface="+mj-ea"/>
              </a:rPr>
              <a:t>소스 등을 적게 담으면 적게 먹게  </a:t>
            </a:r>
            <a:endParaRPr lang="en-US" altLang="ko-KR" dirty="0" smtClean="0">
              <a:latin typeface="+mj-ea"/>
              <a:ea typeface="+mj-ea"/>
            </a:endParaRPr>
          </a:p>
          <a:p>
            <a:r>
              <a:rPr lang="ko-KR" altLang="en-US" dirty="0" smtClean="0">
                <a:latin typeface="+mj-ea"/>
                <a:ea typeface="+mj-ea"/>
              </a:rPr>
              <a:t>  됩니다</a:t>
            </a:r>
            <a:r>
              <a:rPr lang="en-US" altLang="ko-KR" dirty="0" smtClean="0">
                <a:latin typeface="+mj-ea"/>
                <a:ea typeface="+mj-ea"/>
              </a:rPr>
              <a:t>.</a:t>
            </a:r>
          </a:p>
          <a:p>
            <a:endParaRPr lang="en-US" altLang="ko-KR" sz="900" dirty="0" smtClean="0">
              <a:latin typeface="+mj-ea"/>
              <a:ea typeface="+mj-ea"/>
            </a:endParaRPr>
          </a:p>
          <a:p>
            <a:r>
              <a:rPr lang="en-US" altLang="ko-KR" dirty="0" smtClean="0">
                <a:latin typeface="+mj-ea"/>
                <a:ea typeface="+mj-ea"/>
              </a:rPr>
              <a:t> </a:t>
            </a:r>
            <a:r>
              <a:rPr lang="en-US" altLang="ko-KR" sz="2000" dirty="0" smtClean="0">
                <a:solidFill>
                  <a:srgbClr val="FFC000"/>
                </a:solidFill>
                <a:latin typeface="+mj-ea"/>
                <a:ea typeface="+mj-ea"/>
              </a:rPr>
              <a:t>* </a:t>
            </a:r>
            <a:r>
              <a:rPr lang="ko-KR" altLang="en-US" sz="2000" dirty="0" smtClean="0">
                <a:solidFill>
                  <a:srgbClr val="FFC000"/>
                </a:solidFill>
                <a:latin typeface="+mj-ea"/>
                <a:ea typeface="+mj-ea"/>
              </a:rPr>
              <a:t>외식에서 적게 먹고</a:t>
            </a:r>
            <a:r>
              <a:rPr lang="en-US" altLang="ko-KR" sz="2000" dirty="0" smtClean="0">
                <a:solidFill>
                  <a:srgbClr val="FFC000"/>
                </a:solidFill>
                <a:latin typeface="+mj-ea"/>
                <a:ea typeface="+mj-ea"/>
              </a:rPr>
              <a:t>!</a:t>
            </a:r>
          </a:p>
          <a:p>
            <a:endParaRPr lang="en-US" altLang="ko-KR" sz="400" dirty="0" smtClean="0">
              <a:solidFill>
                <a:srgbClr val="FFC000"/>
              </a:solidFill>
              <a:latin typeface="+mj-ea"/>
              <a:ea typeface="+mj-ea"/>
            </a:endParaRPr>
          </a:p>
          <a:p>
            <a:r>
              <a:rPr lang="en-US" altLang="ko-KR" dirty="0" smtClean="0">
                <a:latin typeface="+mj-ea"/>
                <a:ea typeface="+mj-ea"/>
              </a:rPr>
              <a:t>- </a:t>
            </a:r>
            <a:r>
              <a:rPr lang="ko-KR" altLang="en-US" dirty="0" smtClean="0">
                <a:latin typeface="+mj-ea"/>
                <a:ea typeface="+mj-ea"/>
              </a:rPr>
              <a:t>외식에서는 과식하기 쉬우므로 주의하세요</a:t>
            </a:r>
            <a:r>
              <a:rPr lang="en-US" altLang="ko-KR" dirty="0" smtClean="0">
                <a:latin typeface="+mj-ea"/>
                <a:ea typeface="+mj-ea"/>
              </a:rPr>
              <a:t>.</a:t>
            </a:r>
          </a:p>
          <a:p>
            <a:r>
              <a:rPr lang="en-US" altLang="ko-KR" dirty="0" smtClean="0">
                <a:latin typeface="+mj-ea"/>
                <a:ea typeface="+mj-ea"/>
              </a:rPr>
              <a:t>- </a:t>
            </a:r>
            <a:r>
              <a:rPr lang="ko-KR" altLang="en-US" dirty="0" smtClean="0">
                <a:latin typeface="+mj-ea"/>
                <a:ea typeface="+mj-ea"/>
              </a:rPr>
              <a:t>국물 등 식사량만 줄여도 나트륨 섭취량이 많이</a:t>
            </a:r>
            <a:endParaRPr lang="en-US" altLang="ko-KR" dirty="0" smtClean="0">
              <a:latin typeface="+mj-ea"/>
              <a:ea typeface="+mj-ea"/>
            </a:endParaRPr>
          </a:p>
          <a:p>
            <a:r>
              <a:rPr lang="ko-KR" altLang="en-US" dirty="0" smtClean="0">
                <a:latin typeface="+mj-ea"/>
                <a:ea typeface="+mj-ea"/>
              </a:rPr>
              <a:t>  줄어듭니다</a:t>
            </a:r>
            <a:r>
              <a:rPr lang="en-US" altLang="ko-KR" dirty="0" smtClean="0">
                <a:latin typeface="+mj-ea"/>
                <a:ea typeface="+mj-ea"/>
              </a:rPr>
              <a:t>.</a:t>
            </a:r>
            <a:endParaRPr lang="en-US" altLang="ko-KR" dirty="0">
              <a:latin typeface="+mj-ea"/>
              <a:ea typeface="+mj-ea"/>
            </a:endParaRPr>
          </a:p>
        </p:txBody>
      </p:sp>
      <p:pic>
        <p:nvPicPr>
          <p:cNvPr id="48" name="그림 4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501755" y="7244715"/>
            <a:ext cx="788123" cy="766823"/>
          </a:xfrm>
          <a:prstGeom prst="rect">
            <a:avLst/>
          </a:prstGeom>
        </p:spPr>
      </p:pic>
      <p:pic>
        <p:nvPicPr>
          <p:cNvPr id="49" name="그림 4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03075" y="7236579"/>
            <a:ext cx="955984" cy="783093"/>
          </a:xfrm>
          <a:prstGeom prst="rect">
            <a:avLst/>
          </a:prstGeom>
        </p:spPr>
      </p:pic>
      <p:pic>
        <p:nvPicPr>
          <p:cNvPr id="50" name="그림 4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253206" y="7236579"/>
            <a:ext cx="665898" cy="787979"/>
          </a:xfrm>
          <a:prstGeom prst="rect">
            <a:avLst/>
          </a:prstGeom>
        </p:spPr>
      </p:pic>
      <p:sp>
        <p:nvSpPr>
          <p:cNvPr id="51" name="오각형 50"/>
          <p:cNvSpPr/>
          <p:nvPr/>
        </p:nvSpPr>
        <p:spPr>
          <a:xfrm>
            <a:off x="914390" y="3183572"/>
            <a:ext cx="2750976" cy="471925"/>
          </a:xfrm>
          <a:prstGeom prst="homePlat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dirty="0" smtClean="0">
                <a:latin typeface="+mn-ea"/>
              </a:rPr>
              <a:t>나트륨 적게 먹는 방법</a:t>
            </a:r>
            <a:endParaRPr lang="en-US" altLang="ko-KR" b="1" dirty="0">
              <a:latin typeface="+mn-ea"/>
            </a:endParaRPr>
          </a:p>
        </p:txBody>
      </p:sp>
      <p:sp>
        <p:nvSpPr>
          <p:cNvPr id="52" name="오각형 51"/>
          <p:cNvSpPr/>
          <p:nvPr/>
        </p:nvSpPr>
        <p:spPr>
          <a:xfrm>
            <a:off x="6349876" y="3186608"/>
            <a:ext cx="3259416" cy="471925"/>
          </a:xfrm>
          <a:prstGeom prst="homePlate">
            <a:avLst/>
          </a:prstGeom>
          <a:solidFill>
            <a:srgbClr val="FF99C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ko-KR" altLang="en-US" b="1" dirty="0" smtClean="0">
                <a:latin typeface="+mn-ea"/>
              </a:rPr>
              <a:t>식사장소에 따른 실천 방법</a:t>
            </a:r>
            <a:endParaRPr lang="en-US" altLang="ko-KR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53175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1619</TotalTime>
  <Words>329</Words>
  <Application>Microsoft Office PowerPoint</Application>
  <PresentationFormat>사용자 지정</PresentationFormat>
  <Paragraphs>54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A-Reum Han</dc:creator>
  <cp:lastModifiedBy>biff</cp:lastModifiedBy>
  <cp:revision>199</cp:revision>
  <cp:lastPrinted>2016-08-01T06:14:37Z</cp:lastPrinted>
  <dcterms:created xsi:type="dcterms:W3CDTF">2016-05-26T04:34:06Z</dcterms:created>
  <dcterms:modified xsi:type="dcterms:W3CDTF">2016-08-04T04:51:51Z</dcterms:modified>
</cp:coreProperties>
</file>