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9" r:id="rId2"/>
  </p:sldIdLst>
  <p:sldSz cx="12192000" cy="16256000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99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282" y="2916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EFD65-D879-42D6-8BFD-CF269AE3D56D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11263"/>
            <a:ext cx="2451100" cy="3268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61833"/>
            <a:ext cx="5486400" cy="38142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0C49E-ADA1-48F2-B69B-D73DECF5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894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489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243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25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7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26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47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29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62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15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35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0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7412F-EEE5-4D6B-AB78-20443123CF04}" type="datetimeFigureOut">
              <a:rPr lang="ko-KR" altLang="en-US" smtClean="0"/>
              <a:t>2016-07-15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24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38696" y="66281"/>
            <a:ext cx="12185660" cy="16268032"/>
            <a:chOff x="227419" y="347116"/>
            <a:chExt cx="6469261" cy="8735888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227419" y="347116"/>
              <a:ext cx="6469261" cy="8735888"/>
            </a:xfrm>
            <a:prstGeom prst="roundRect">
              <a:avLst>
                <a:gd name="adj" fmla="val 6784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331628" y="469980"/>
              <a:ext cx="6276646" cy="8476406"/>
            </a:xfrm>
            <a:prstGeom prst="roundRect">
              <a:avLst>
                <a:gd name="adj" fmla="val 6737"/>
              </a:avLst>
            </a:prstGeom>
            <a:noFill/>
            <a:ln w="381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426327" y="590992"/>
              <a:ext cx="6081101" cy="8253857"/>
            </a:xfrm>
            <a:prstGeom prst="roundRect">
              <a:avLst>
                <a:gd name="adj" fmla="val 54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381008" y="1001948"/>
            <a:ext cx="11454512" cy="2052942"/>
            <a:chOff x="210860" y="583355"/>
            <a:chExt cx="6446515" cy="1071115"/>
          </a:xfrm>
        </p:grpSpPr>
        <p:sp>
          <p:nvSpPr>
            <p:cNvPr id="9" name="직사각형 8"/>
            <p:cNvSpPr/>
            <p:nvPr/>
          </p:nvSpPr>
          <p:spPr>
            <a:xfrm>
              <a:off x="210860" y="1294430"/>
              <a:ext cx="6446515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8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  <a:cs typeface="함초롬돋움" pitchFamily="18" charset="-127"/>
                </a:rPr>
                <a:t>• 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  <a:cs typeface="함초롬돋움" pitchFamily="18" charset="-127"/>
                </a:rPr>
                <a:t>주제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  <a:cs typeface="함초롬돋움" pitchFamily="18" charset="-127"/>
                </a:rPr>
                <a:t>: </a:t>
              </a:r>
              <a:r>
                <a:rPr lang="ko-KR" altLang="en-US" sz="2800" dirty="0" err="1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  <a:cs typeface="함초롬돋움" pitchFamily="18" charset="-127"/>
                </a:rPr>
                <a:t>영양성분표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  <a:cs typeface="함초롬돋움" pitchFamily="18" charset="-127"/>
                </a:rPr>
                <a:t> 알아보기</a:t>
              </a:r>
              <a:endParaRPr lang="ko-KR" altLang="en-US" sz="2800" dirty="0">
                <a:solidFill>
                  <a:schemeClr val="tx1"/>
                </a:solidFill>
                <a:latin typeface="a소꼽친구" panose="02020600000000000000" pitchFamily="18" charset="-127"/>
                <a:ea typeface="a소꼽친구" panose="02020600000000000000" pitchFamily="18" charset="-127"/>
                <a:cs typeface="함초롬돋움" pitchFamily="18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10860" y="583355"/>
              <a:ext cx="6446515" cy="71067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400" dirty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7</a:t>
              </a:r>
              <a:r>
                <a:rPr lang="ko-KR" altLang="en-US" sz="44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월  영양정보자료</a:t>
              </a:r>
              <a:r>
                <a:rPr lang="en-US" altLang="ko-KR" sz="36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(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나트륨</a:t>
              </a:r>
              <a:r>
                <a:rPr lang="en-US" altLang="ko-KR" sz="3600" dirty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3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탄</a:t>
              </a:r>
              <a:r>
                <a:rPr lang="en-US" altLang="ko-KR" sz="3600" dirty="0" smtClean="0">
                  <a:solidFill>
                    <a:schemeClr val="tx1"/>
                  </a:solidFill>
                  <a:latin typeface="a소꼽친구" panose="02020600000000000000" pitchFamily="18" charset="-127"/>
                  <a:ea typeface="a소꼽친구" panose="02020600000000000000" pitchFamily="18" charset="-127"/>
                </a:rPr>
                <a:t>)</a:t>
              </a:r>
              <a:endParaRPr lang="ko-KR" altLang="en-US" sz="3600" dirty="0">
                <a:solidFill>
                  <a:schemeClr val="tx1"/>
                </a:solidFill>
                <a:latin typeface="a소꼽친구" panose="02020600000000000000" pitchFamily="18" charset="-127"/>
                <a:ea typeface="a소꼽친구" panose="02020600000000000000" pitchFamily="18" charset="-127"/>
              </a:endParaRPr>
            </a:p>
          </p:txBody>
        </p:sp>
      </p:grpSp>
      <p:sp>
        <p:nvSpPr>
          <p:cNvPr id="11" name="_x446038472"/>
          <p:cNvSpPr>
            <a:spLocks noChangeArrowheads="1"/>
          </p:cNvSpPr>
          <p:nvPr/>
        </p:nvSpPr>
        <p:spPr bwMode="auto">
          <a:xfrm>
            <a:off x="598093" y="3635445"/>
            <a:ext cx="11020342" cy="5711144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3" name="_x441296552" descr="EMB00000d4408c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3"/>
          <a:stretch/>
        </p:blipFill>
        <p:spPr bwMode="auto">
          <a:xfrm>
            <a:off x="4469274" y="14864584"/>
            <a:ext cx="3148514" cy="86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547391" y="15049520"/>
            <a:ext cx="25038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출처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식품의약품안전처</a:t>
            </a:r>
            <a:r>
              <a:rPr lang="en-US" altLang="ko-KR" sz="1400" dirty="0" smtClean="0"/>
              <a:t> </a:t>
            </a:r>
            <a:endParaRPr lang="ko-KR" alt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864392" y="14992370"/>
            <a:ext cx="3381623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altLang="ko-KR" sz="1600" dirty="0" smtClean="0"/>
              <a:t>http</a:t>
            </a:r>
            <a:r>
              <a:rPr lang="en-US" altLang="ko-KR" sz="1600" dirty="0"/>
              <a:t>://</a:t>
            </a:r>
            <a:r>
              <a:rPr lang="en-US" altLang="ko-KR" sz="1600" dirty="0" smtClean="0"/>
              <a:t>ccfsm.foodnara.go.kr/dongnae</a:t>
            </a:r>
            <a:endParaRPr lang="ko-KR" altLang="en-US" sz="1600" dirty="0"/>
          </a:p>
        </p:txBody>
      </p:sp>
      <p:sp>
        <p:nvSpPr>
          <p:cNvPr id="16" name="_x446038472"/>
          <p:cNvSpPr>
            <a:spLocks noChangeArrowheads="1"/>
          </p:cNvSpPr>
          <p:nvPr/>
        </p:nvSpPr>
        <p:spPr bwMode="auto">
          <a:xfrm>
            <a:off x="621355" y="9874044"/>
            <a:ext cx="11020342" cy="4961862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039974" y="9531816"/>
            <a:ext cx="4924099" cy="458086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비엔나소시지의 </a:t>
            </a:r>
            <a:r>
              <a:rPr lang="ko-KR" altLang="en-US" b="1" dirty="0" err="1" smtClean="0">
                <a:solidFill>
                  <a:srgbClr val="7030A0"/>
                </a:solidFill>
                <a:latin typeface="+mn-ea"/>
              </a:rPr>
              <a:t>영양성분표</a:t>
            </a:r>
            <a:r>
              <a:rPr lang="ko-KR" altLang="en-US" b="1" dirty="0" err="1" smtClean="0">
                <a:latin typeface="+mn-ea"/>
              </a:rPr>
              <a:t>를</a:t>
            </a:r>
            <a:r>
              <a:rPr lang="ko-KR" altLang="en-US" b="1" dirty="0" smtClean="0">
                <a:latin typeface="+mn-ea"/>
              </a:rPr>
              <a:t> 알아볼까요</a:t>
            </a:r>
            <a:r>
              <a:rPr lang="en-US" altLang="ko-KR" b="1" dirty="0" smtClean="0">
                <a:latin typeface="+mn-ea"/>
              </a:rPr>
              <a:t>?</a:t>
            </a:r>
            <a:endParaRPr lang="en-US" altLang="ko-KR" b="1" dirty="0">
              <a:latin typeface="+mn-e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66149" y="4237846"/>
            <a:ext cx="54332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평균적으로 한번 먹는 양입니다</a:t>
            </a:r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</a:p>
          <a:p>
            <a:r>
              <a:rPr lang="ko-KR" altLang="en-US" dirty="0" err="1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식약처가</a:t>
            </a:r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정한 기준 범위 내에서 제품크기</a:t>
            </a:r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,</a:t>
            </a:r>
          </a:p>
          <a:p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포장단위 등을 고려하여 자율적으로 설정됩니다</a:t>
            </a:r>
            <a:r>
              <a:rPr lang="en-US" altLang="ko-KR" sz="20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ko-KR" altLang="en-US" sz="2000" dirty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40273" y="3788384"/>
            <a:ext cx="2940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* 1</a:t>
            </a:r>
            <a:r>
              <a:rPr lang="ko-KR" altLang="en-US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sz="2000" b="1" dirty="0" err="1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제공량이란</a:t>
            </a:r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?</a:t>
            </a:r>
            <a:endParaRPr lang="ko-KR" altLang="en-US" sz="2000" b="1" dirty="0">
              <a:solidFill>
                <a:srgbClr val="0070C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188" y="4201919"/>
            <a:ext cx="1367944" cy="10259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166148" y="5346691"/>
            <a:ext cx="520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2</a:t>
            </a:r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봉을 먹는 다면 </a:t>
            </a:r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dirty="0" err="1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제공량을</a:t>
            </a:r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먹는 것입니다</a:t>
            </a:r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ko-KR" altLang="en-US" dirty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4175" y="5493966"/>
            <a:ext cx="224089" cy="222632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643" y="3982991"/>
            <a:ext cx="3475381" cy="5192270"/>
          </a:xfrm>
          <a:prstGeom prst="rect">
            <a:avLst/>
          </a:prstGeom>
        </p:spPr>
      </p:pic>
      <p:sp>
        <p:nvSpPr>
          <p:cNvPr id="44" name="오각형 43"/>
          <p:cNvSpPr/>
          <p:nvPr/>
        </p:nvSpPr>
        <p:spPr>
          <a:xfrm>
            <a:off x="1039974" y="3494457"/>
            <a:ext cx="3151026" cy="409001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err="1" smtClean="0">
                <a:solidFill>
                  <a:srgbClr val="7030A0"/>
                </a:solidFill>
                <a:latin typeface="+mn-ea"/>
              </a:rPr>
              <a:t>영양성분표</a:t>
            </a:r>
            <a:r>
              <a:rPr lang="ko-KR" altLang="en-US" b="1" dirty="0" err="1" smtClean="0">
                <a:latin typeface="+mn-ea"/>
              </a:rPr>
              <a:t>를</a:t>
            </a:r>
            <a:r>
              <a:rPr lang="ko-KR" altLang="en-US" b="1" dirty="0" smtClean="0">
                <a:latin typeface="+mn-ea"/>
              </a:rPr>
              <a:t> 알아볼까요</a:t>
            </a:r>
            <a:r>
              <a:rPr lang="en-US" altLang="ko-KR" b="1" dirty="0" smtClean="0">
                <a:latin typeface="+mn-ea"/>
              </a:rPr>
              <a:t>?</a:t>
            </a:r>
            <a:endParaRPr lang="en-US" altLang="ko-KR" b="1" dirty="0">
              <a:latin typeface="+mn-e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891497" y="5884628"/>
            <a:ext cx="477834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* </a:t>
            </a:r>
            <a:r>
              <a:rPr lang="ko-KR" altLang="en-US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영양표시에 있는 나트륨 양 확인하기</a:t>
            </a:r>
            <a:r>
              <a:rPr lang="en-US" altLang="ko-KR" sz="23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!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68159" y="6322052"/>
            <a:ext cx="54312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나트륨을 찾아요</a:t>
            </a:r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</a:p>
          <a:p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나트륨의 </a:t>
            </a:r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mg</a:t>
            </a:r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을 확인하세요</a:t>
            </a:r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</a:p>
          <a:p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%</a:t>
            </a:r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영양소 기준치를 확인하세요</a:t>
            </a:r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</a:p>
          <a:p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dirty="0" err="1">
                <a:latin typeface="a소꼽친구" panose="02020600000000000000" pitchFamily="18" charset="-127"/>
                <a:ea typeface="a소꼽친구" panose="02020600000000000000" pitchFamily="18" charset="-127"/>
              </a:rPr>
              <a:t>제공량을</a:t>
            </a:r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 확인하세요</a:t>
            </a:r>
            <a:r>
              <a:rPr lang="en-US" altLang="ko-KR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</a:p>
          <a:p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비교 후 </a:t>
            </a:r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나트륨이 </a:t>
            </a:r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낮은 </a:t>
            </a:r>
            <a:r>
              <a:rPr lang="ko-KR" altLang="en-US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식품을 </a:t>
            </a:r>
            <a:r>
              <a:rPr lang="ko-KR" altLang="en-US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선택 할 수 있도록 합니다</a:t>
            </a:r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en-US" altLang="ko-KR" dirty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5179" y="6314053"/>
            <a:ext cx="397434" cy="1458347"/>
          </a:xfrm>
          <a:prstGeom prst="rect">
            <a:avLst/>
          </a:prstGeom>
        </p:spPr>
      </p:pic>
      <p:sp>
        <p:nvSpPr>
          <p:cNvPr id="49" name="_x446038472"/>
          <p:cNvSpPr>
            <a:spLocks noChangeArrowheads="1"/>
          </p:cNvSpPr>
          <p:nvPr/>
        </p:nvSpPr>
        <p:spPr bwMode="auto">
          <a:xfrm>
            <a:off x="1321409" y="7662374"/>
            <a:ext cx="3475615" cy="419101"/>
          </a:xfrm>
          <a:prstGeom prst="roundRect">
            <a:avLst>
              <a:gd name="adj" fmla="val 17627"/>
            </a:avLst>
          </a:prstGeom>
          <a:noFill/>
          <a:ln w="571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16390" y="8062866"/>
            <a:ext cx="475458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sz="1700" b="1" dirty="0" err="1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제공량을</a:t>
            </a:r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 먹으면 나트륨 </a:t>
            </a:r>
            <a:r>
              <a:rPr lang="en-US" altLang="ko-KR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150mg</a:t>
            </a:r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을 </a:t>
            </a:r>
            <a:endParaRPr lang="en-US" altLang="ko-KR" sz="1700" b="1" dirty="0" smtClean="0">
              <a:solidFill>
                <a:srgbClr val="7030A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  <a:p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섭취하게 되고</a:t>
            </a:r>
            <a:r>
              <a:rPr lang="en-US" altLang="ko-KR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, 1</a:t>
            </a:r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일 나트륨 기준치</a:t>
            </a:r>
            <a:r>
              <a:rPr lang="en-US" altLang="ko-KR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(2000mg)</a:t>
            </a:r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의 약 </a:t>
            </a:r>
            <a:r>
              <a:rPr lang="en-US" altLang="ko-KR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8%</a:t>
            </a:r>
            <a:r>
              <a:rPr lang="ko-KR" altLang="en-US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를 섭취한다는 것입니다</a:t>
            </a:r>
            <a:r>
              <a:rPr lang="en-US" altLang="ko-KR" sz="1700" b="1" dirty="0" smtClean="0">
                <a:solidFill>
                  <a:srgbClr val="7030A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ko-KR" altLang="en-US" sz="1700" b="1" dirty="0">
              <a:solidFill>
                <a:srgbClr val="7030A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55" name="순서도: 수행의 시작/종료 54"/>
          <p:cNvSpPr/>
          <p:nvPr/>
        </p:nvSpPr>
        <p:spPr>
          <a:xfrm>
            <a:off x="5832470" y="10234795"/>
            <a:ext cx="1714500" cy="30551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100" dirty="0" smtClean="0">
                <a:latin typeface="+mj-ea"/>
                <a:ea typeface="+mj-ea"/>
              </a:rPr>
              <a:t>1</a:t>
            </a:r>
            <a:r>
              <a:rPr lang="ko-KR" altLang="en-US" sz="2100" dirty="0" smtClean="0">
                <a:latin typeface="+mj-ea"/>
                <a:ea typeface="+mj-ea"/>
              </a:rPr>
              <a:t>단계</a:t>
            </a:r>
            <a:endParaRPr lang="ko-KR" altLang="en-US" sz="2100" dirty="0">
              <a:latin typeface="+mj-ea"/>
              <a:ea typeface="+mj-ea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964073" y="10563422"/>
            <a:ext cx="4564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sz="2000" b="1" dirty="0" err="1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제공량과</a:t>
            </a:r>
            <a:r>
              <a:rPr lang="ko-KR" altLang="en-US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 총 </a:t>
            </a:r>
            <a:r>
              <a:rPr lang="ko-KR" altLang="en-US" sz="2000" b="1" dirty="0" err="1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제공량</a:t>
            </a:r>
            <a:r>
              <a:rPr lang="ko-KR" altLang="en-US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 확인하기</a:t>
            </a:r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!</a:t>
            </a:r>
            <a:endParaRPr lang="en-US" altLang="ko-KR" b="1" dirty="0" smtClean="0">
              <a:solidFill>
                <a:srgbClr val="0070C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  <a:p>
            <a:r>
              <a:rPr lang="en-US" altLang="ko-KR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- 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이 제품의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sz="1600" dirty="0" err="1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제공량은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56g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이고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,</a:t>
            </a:r>
          </a:p>
          <a:p>
            <a:r>
              <a:rPr lang="en-US" altLang="ko-KR" sz="1600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  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총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ko-KR" altLang="en-US" sz="1600" dirty="0" err="1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제공량은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300g 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입니다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ko-KR" altLang="en-US" sz="1600" dirty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66797" y="12059346"/>
            <a:ext cx="5404175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* % </a:t>
            </a:r>
            <a:r>
              <a:rPr lang="ko-KR" altLang="en-US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영양소 기준치 확인하기</a:t>
            </a:r>
            <a:r>
              <a:rPr lang="en-US" altLang="ko-KR" sz="2000" b="1" dirty="0" smtClean="0">
                <a:solidFill>
                  <a:srgbClr val="0070C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!</a:t>
            </a:r>
          </a:p>
          <a:p>
            <a:r>
              <a:rPr lang="en-US" altLang="ko-KR" sz="2300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- 1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회 </a:t>
            </a:r>
            <a:r>
              <a:rPr lang="ko-KR" altLang="en-US" sz="1600" dirty="0" err="1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제공량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(350mg)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을 먹으면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,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일 나트륨 목표섭취량</a:t>
            </a:r>
            <a:endParaRPr lang="en-US" altLang="ko-KR" sz="1600" dirty="0" smtClean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  <a:p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  (2000mg)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의 </a:t>
            </a:r>
            <a:r>
              <a:rPr lang="en-US" altLang="ko-KR" sz="1600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18%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를 섭취합니다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</a:p>
          <a:p>
            <a:r>
              <a:rPr lang="en-US" altLang="ko-KR" sz="1600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 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총 </a:t>
            </a:r>
            <a:r>
              <a:rPr lang="ko-KR" altLang="en-US" sz="1600" dirty="0" err="1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제공량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(1,750mg)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을 먹으면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1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일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나트륨 목표섭취량</a:t>
            </a:r>
            <a:endParaRPr lang="en-US" altLang="ko-KR" sz="1600" dirty="0" smtClean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  <a:p>
            <a:r>
              <a:rPr lang="en-US" altLang="ko-KR" sz="1600" dirty="0">
                <a:latin typeface="a소꼽친구" panose="02020600000000000000" pitchFamily="18" charset="-127"/>
                <a:ea typeface="a소꼽친구" panose="02020600000000000000" pitchFamily="18" charset="-127"/>
              </a:rPr>
              <a:t>  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(200mg)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의 </a:t>
            </a:r>
            <a:r>
              <a:rPr lang="ko-KR" altLang="en-US" sz="1600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약 </a:t>
            </a:r>
            <a:r>
              <a:rPr lang="en-US" altLang="ko-KR" sz="1600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90%</a:t>
            </a:r>
            <a:r>
              <a:rPr lang="ko-KR" altLang="en-US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를 섭취합니다</a:t>
            </a:r>
            <a:r>
              <a:rPr lang="en-US" altLang="ko-KR" sz="16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ko-KR" altLang="en-US" sz="1600" dirty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1445589" y="11338487"/>
            <a:ext cx="1528961" cy="23533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타원 60"/>
          <p:cNvSpPr/>
          <p:nvPr/>
        </p:nvSpPr>
        <p:spPr>
          <a:xfrm>
            <a:off x="3934433" y="11486752"/>
            <a:ext cx="513134" cy="2234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" name="직선 화살표 연결선 26"/>
          <p:cNvCxnSpPr/>
          <p:nvPr/>
        </p:nvCxnSpPr>
        <p:spPr>
          <a:xfrm>
            <a:off x="2210069" y="13729944"/>
            <a:ext cx="9711" cy="2519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화살표 연결선 61"/>
          <p:cNvCxnSpPr/>
          <p:nvPr/>
        </p:nvCxnSpPr>
        <p:spPr>
          <a:xfrm>
            <a:off x="4149741" y="13691844"/>
            <a:ext cx="370326" cy="5049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794578" y="13977260"/>
            <a:ext cx="1222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영양성분</a:t>
            </a:r>
            <a:endParaRPr lang="ko-KR" altLang="en-US" dirty="0">
              <a:solidFill>
                <a:srgbClr val="FF000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949840" y="14019436"/>
            <a:ext cx="2029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영양소 </a:t>
            </a:r>
            <a:r>
              <a:rPr lang="ko-KR" altLang="en-US" sz="1200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기준치 비율</a:t>
            </a:r>
            <a:endParaRPr lang="ko-KR" altLang="en-US" sz="1200" dirty="0">
              <a:solidFill>
                <a:srgbClr val="FF000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67" name="타원 66"/>
          <p:cNvSpPr/>
          <p:nvPr/>
        </p:nvSpPr>
        <p:spPr>
          <a:xfrm>
            <a:off x="1395710" y="10506080"/>
            <a:ext cx="1457302" cy="4551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8" name="직선 화살표 연결선 67"/>
          <p:cNvCxnSpPr/>
          <p:nvPr/>
        </p:nvCxnSpPr>
        <p:spPr>
          <a:xfrm>
            <a:off x="2885837" y="10733676"/>
            <a:ext cx="44111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388133" y="10553063"/>
            <a:ext cx="136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표시기준분량</a:t>
            </a:r>
            <a:endParaRPr lang="ko-KR" altLang="en-US" dirty="0">
              <a:solidFill>
                <a:srgbClr val="FF000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84" name="순서도: 수행의 시작/종료 83"/>
          <p:cNvSpPr/>
          <p:nvPr/>
        </p:nvSpPr>
        <p:spPr>
          <a:xfrm>
            <a:off x="5832470" y="11724219"/>
            <a:ext cx="1714500" cy="30551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100" dirty="0">
                <a:latin typeface="+mj-ea"/>
                <a:ea typeface="+mj-ea"/>
              </a:rPr>
              <a:t>2</a:t>
            </a:r>
            <a:r>
              <a:rPr lang="ko-KR" altLang="en-US" sz="2100" dirty="0" smtClean="0">
                <a:latin typeface="+mj-ea"/>
                <a:ea typeface="+mj-ea"/>
              </a:rPr>
              <a:t>단계</a:t>
            </a:r>
            <a:endParaRPr lang="ko-KR" altLang="en-US" sz="2100" dirty="0">
              <a:latin typeface="+mj-ea"/>
              <a:ea typeface="+mj-ea"/>
            </a:endParaRPr>
          </a:p>
        </p:txBody>
      </p:sp>
      <p:graphicFrame>
        <p:nvGraphicFramePr>
          <p:cNvPr id="86" name="표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426850"/>
              </p:ext>
            </p:extLst>
          </p:nvPr>
        </p:nvGraphicFramePr>
        <p:xfrm>
          <a:off x="1229353" y="10082025"/>
          <a:ext cx="3444247" cy="4484875"/>
        </p:xfrm>
        <a:graphic>
          <a:graphicData uri="http://schemas.openxmlformats.org/drawingml/2006/table">
            <a:tbl>
              <a:tblPr/>
              <a:tblGrid>
                <a:gridCol w="61214"/>
                <a:gridCol w="493305"/>
                <a:gridCol w="942515"/>
                <a:gridCol w="375213"/>
                <a:gridCol w="1357253"/>
                <a:gridCol w="214747"/>
              </a:tblGrid>
              <a:tr h="3915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50"/>
                        </a:spcAft>
                      </a:pPr>
                      <a:endParaRPr lang="ko-KR" altLang="en-US" sz="1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280"/>
                        </a:spcAft>
                      </a:pPr>
                      <a:r>
                        <a:rPr lang="ko-KR" altLang="en-US" sz="1600" b="1" i="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비엔나소시지 영 양 성 분</a:t>
                      </a:r>
                    </a:p>
                  </a:txBody>
                  <a:tcPr marL="17907" marR="17907" marT="17907" marB="17907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50"/>
                        </a:spcAft>
                      </a:pPr>
                      <a:endParaRPr lang="ko-KR" altLang="en-US" sz="1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3177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05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회 </a:t>
                      </a: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제공량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56g (8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</a:t>
                      </a: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총 약 </a:t>
                      </a: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회 </a:t>
                      </a: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제공량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ko-KR" sz="105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300g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94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5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회 </a:t>
                      </a: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제공량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당 </a:t>
                      </a:r>
                      <a:r>
                        <a:rPr lang="ko-KR" altLang="en-US" sz="105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함량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94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640" marR="0" indent="-40640" algn="ctr" fontAlgn="base" latinLnBrk="0">
                        <a:lnSpc>
                          <a:spcPct val="130000"/>
                        </a:lnSpc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* </a:t>
                      </a:r>
                      <a:r>
                        <a:rPr lang="en-US" altLang="ko-KR" sz="105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%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영양소 기준치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94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di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열량 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15㎉</a:t>
                      </a: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l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di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탄수화물 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4g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1%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당류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0g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di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단백질 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6g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10%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di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지방 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13g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26%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포화지방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4.4g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70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29%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트랜스지방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0g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콜레스테롤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20㎎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7%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di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나트륨 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35㎎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18%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10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  <a:ea typeface="한양중고딕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dist" fontAlgn="base" latinLnBrk="1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                                                        </a:t>
                      </a: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marR="0" indent="0" algn="r" fontAlgn="base" latinLnBrk="0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583">
                <a:tc gridSpan="6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*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%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영양소 기준치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: 1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 영양소 기준치에 대한 </a:t>
                      </a:r>
                      <a:r>
                        <a:rPr lang="ko-KR" altLang="en-US" sz="1000" i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비율</a:t>
                      </a: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5801136" y="13607070"/>
            <a:ext cx="5569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     </a:t>
            </a:r>
            <a:r>
              <a:rPr lang="ko-KR" altLang="en-US" b="1" dirty="0" err="1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영양성분표를</a:t>
            </a:r>
            <a:r>
              <a:rPr lang="ko-KR" altLang="en-US" b="1" dirty="0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 확인한 후 나트륨 함량이 낮은 </a:t>
            </a:r>
            <a:endParaRPr lang="en-US" altLang="ko-KR" b="1" dirty="0" smtClean="0">
              <a:solidFill>
                <a:srgbClr val="FF330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  <a:p>
            <a:pPr algn="ctr"/>
            <a:r>
              <a:rPr lang="ko-KR" altLang="en-US" b="1" dirty="0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식품을 선택 할</a:t>
            </a:r>
            <a:r>
              <a:rPr lang="en-US" altLang="ko-KR" b="1" dirty="0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ko-KR" altLang="en-US" b="1" dirty="0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수 있도록 합니다</a:t>
            </a:r>
            <a:r>
              <a:rPr lang="en-US" altLang="ko-KR" b="1" dirty="0" smtClean="0">
                <a:solidFill>
                  <a:srgbClr val="FF3300"/>
                </a:solidFill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ko-KR" altLang="en-US" b="1" dirty="0">
              <a:solidFill>
                <a:srgbClr val="FF3300"/>
              </a:solidFill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7147" y="13568385"/>
            <a:ext cx="562234" cy="575096"/>
          </a:xfrm>
          <a:prstGeom prst="rect">
            <a:avLst/>
          </a:prstGeom>
        </p:spPr>
      </p:pic>
      <p:pic>
        <p:nvPicPr>
          <p:cNvPr id="50" name="그림 4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00987" y="8158811"/>
            <a:ext cx="562234" cy="57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30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910</TotalTime>
  <Words>294</Words>
  <Application>Microsoft Office PowerPoint</Application>
  <PresentationFormat>사용자 지정</PresentationFormat>
  <Paragraphs>65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A-Reum Han</dc:creator>
  <cp:lastModifiedBy>biff</cp:lastModifiedBy>
  <cp:revision>139</cp:revision>
  <cp:lastPrinted>2016-07-12T02:06:11Z</cp:lastPrinted>
  <dcterms:created xsi:type="dcterms:W3CDTF">2016-05-26T04:34:06Z</dcterms:created>
  <dcterms:modified xsi:type="dcterms:W3CDTF">2016-07-15T02:59:17Z</dcterms:modified>
</cp:coreProperties>
</file>