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3" r:id="rId2"/>
  </p:sldIdLst>
  <p:sldSz cx="12192000" cy="16256000"/>
  <p:notesSz cx="6858000" cy="96869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9999"/>
    <a:srgbClr val="FF99CC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5" d="100"/>
          <a:sy n="45" d="100"/>
        </p:scale>
        <p:origin x="-1494" y="-144"/>
      </p:cViewPr>
      <p:guideLst>
        <p:guide orient="horz" pos="512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6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6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FEFD65-D879-42D6-8BFD-CF269AE3D56D}" type="datetimeFigureOut">
              <a:rPr lang="ko-KR" altLang="en-US" smtClean="0"/>
              <a:t>2016-10-14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03450" y="1211263"/>
            <a:ext cx="2451100" cy="3268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661833"/>
            <a:ext cx="5486400" cy="381422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200898"/>
            <a:ext cx="2971800" cy="4860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9200898"/>
            <a:ext cx="2971800" cy="4860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B0C49E-ADA1-48F2-B69B-D73DECF588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5894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2016-10-14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4898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2016-10-14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2435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2016-10-14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7252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2016-10-14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1271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2016-10-14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3261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2016-10-14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2478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2016-10-14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6294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2016-10-14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3628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2016-10-14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0159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2016-10-14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1354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2016-10-14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9006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7412F-EEE5-4D6B-AB78-20443123CF04}" type="datetimeFigureOut">
              <a:rPr lang="ko-KR" altLang="en-US" smtClean="0"/>
              <a:t>2016-10-14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241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1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1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6340" y="18929"/>
            <a:ext cx="12185660" cy="16268032"/>
            <a:chOff x="227419" y="316426"/>
            <a:chExt cx="6469261" cy="8735888"/>
          </a:xfrm>
        </p:grpSpPr>
        <p:sp>
          <p:nvSpPr>
            <p:cNvPr id="5" name="모서리가 둥근 직사각형 4"/>
            <p:cNvSpPr/>
            <p:nvPr/>
          </p:nvSpPr>
          <p:spPr>
            <a:xfrm>
              <a:off x="227419" y="316426"/>
              <a:ext cx="6469261" cy="8735888"/>
            </a:xfrm>
            <a:prstGeom prst="roundRect">
              <a:avLst>
                <a:gd name="adj" fmla="val 6784"/>
              </a:avLst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모서리가 둥근 직사각형 5"/>
            <p:cNvSpPr/>
            <p:nvPr/>
          </p:nvSpPr>
          <p:spPr>
            <a:xfrm>
              <a:off x="331628" y="469980"/>
              <a:ext cx="6276646" cy="8476406"/>
            </a:xfrm>
            <a:prstGeom prst="roundRect">
              <a:avLst>
                <a:gd name="adj" fmla="val 6737"/>
              </a:avLst>
            </a:prstGeom>
            <a:noFill/>
            <a:ln w="38100"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모서리가 둥근 직사각형 6"/>
            <p:cNvSpPr/>
            <p:nvPr/>
          </p:nvSpPr>
          <p:spPr>
            <a:xfrm>
              <a:off x="426327" y="590992"/>
              <a:ext cx="6081101" cy="8253857"/>
            </a:xfrm>
            <a:prstGeom prst="roundRect">
              <a:avLst>
                <a:gd name="adj" fmla="val 544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7"/>
          <p:cNvGrpSpPr/>
          <p:nvPr/>
        </p:nvGrpSpPr>
        <p:grpSpPr>
          <a:xfrm>
            <a:off x="381008" y="1001948"/>
            <a:ext cx="11454512" cy="2052942"/>
            <a:chOff x="210860" y="583355"/>
            <a:chExt cx="6446515" cy="1071115"/>
          </a:xfrm>
        </p:grpSpPr>
        <p:sp>
          <p:nvSpPr>
            <p:cNvPr id="9" name="직사각형 8"/>
            <p:cNvSpPr/>
            <p:nvPr/>
          </p:nvSpPr>
          <p:spPr>
            <a:xfrm>
              <a:off x="210860" y="1294430"/>
              <a:ext cx="6446515" cy="36004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2800" dirty="0" smtClean="0">
                  <a:solidFill>
                    <a:schemeClr val="tx1"/>
                  </a:solidFill>
                  <a:latin typeface="+mj-ea"/>
                  <a:ea typeface="+mj-ea"/>
                  <a:cs typeface="함초롬돋움" pitchFamily="18" charset="-127"/>
                </a:rPr>
                <a:t>• </a:t>
              </a:r>
              <a:r>
                <a:rPr lang="ko-KR" altLang="en-US" sz="2800" dirty="0" smtClean="0">
                  <a:solidFill>
                    <a:schemeClr val="tx1"/>
                  </a:solidFill>
                  <a:latin typeface="+mj-ea"/>
                  <a:ea typeface="+mj-ea"/>
                  <a:cs typeface="함초롬돋움" pitchFamily="18" charset="-127"/>
                </a:rPr>
                <a:t>주제 </a:t>
              </a:r>
              <a:r>
                <a:rPr lang="en-US" altLang="ko-KR" sz="2800" dirty="0" smtClean="0">
                  <a:solidFill>
                    <a:schemeClr val="tx1"/>
                  </a:solidFill>
                  <a:latin typeface="+mj-ea"/>
                  <a:ea typeface="+mj-ea"/>
                  <a:cs typeface="함초롬돋움" pitchFamily="18" charset="-127"/>
                </a:rPr>
                <a:t>: </a:t>
              </a:r>
              <a:r>
                <a:rPr lang="ko-KR" altLang="en-US" sz="2800" dirty="0" smtClean="0">
                  <a:solidFill>
                    <a:schemeClr val="tx1"/>
                  </a:solidFill>
                  <a:latin typeface="+mj-ea"/>
                  <a:ea typeface="+mj-ea"/>
                  <a:cs typeface="함초롬돋움" pitchFamily="18" charset="-127"/>
                </a:rPr>
                <a:t>당의 섭취현황 및 적정섭취량</a:t>
              </a:r>
              <a:endParaRPr lang="ko-KR" altLang="en-US" sz="2800" dirty="0">
                <a:solidFill>
                  <a:schemeClr val="tx1"/>
                </a:solidFill>
                <a:latin typeface="+mj-ea"/>
                <a:ea typeface="+mj-ea"/>
                <a:cs typeface="함초롬돋움" pitchFamily="18" charset="-127"/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210860" y="583355"/>
              <a:ext cx="6446515" cy="71067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4400" dirty="0" smtClean="0">
                  <a:solidFill>
                    <a:schemeClr val="tx1"/>
                  </a:solidFill>
                  <a:latin typeface="+mj-ea"/>
                  <a:ea typeface="+mj-ea"/>
                </a:rPr>
                <a:t>10</a:t>
              </a:r>
              <a:r>
                <a:rPr lang="ko-KR" altLang="en-US" sz="4400" dirty="0" smtClean="0">
                  <a:solidFill>
                    <a:schemeClr val="tx1"/>
                  </a:solidFill>
                  <a:latin typeface="+mj-ea"/>
                  <a:ea typeface="+mj-ea"/>
                </a:rPr>
                <a:t>월  영양정보자료</a:t>
              </a:r>
              <a:r>
                <a:rPr lang="en-US" altLang="ko-KR" sz="4000" dirty="0" smtClean="0">
                  <a:solidFill>
                    <a:schemeClr val="tx1"/>
                  </a:solidFill>
                  <a:latin typeface="+mj-ea"/>
                  <a:ea typeface="+mj-ea"/>
                </a:rPr>
                <a:t>(</a:t>
              </a:r>
              <a:r>
                <a:rPr lang="ko-KR" altLang="en-US" sz="4000" dirty="0" smtClean="0">
                  <a:solidFill>
                    <a:schemeClr val="tx1"/>
                  </a:solidFill>
                  <a:latin typeface="+mj-ea"/>
                  <a:ea typeface="+mj-ea"/>
                </a:rPr>
                <a:t>당 </a:t>
              </a:r>
              <a:r>
                <a:rPr lang="en-US" altLang="ko-KR" sz="4000" dirty="0">
                  <a:solidFill>
                    <a:schemeClr val="tx1"/>
                  </a:solidFill>
                  <a:latin typeface="+mj-ea"/>
                  <a:ea typeface="+mj-ea"/>
                </a:rPr>
                <a:t>2</a:t>
              </a:r>
              <a:r>
                <a:rPr lang="ko-KR" altLang="en-US" sz="4000" dirty="0" smtClean="0">
                  <a:solidFill>
                    <a:schemeClr val="tx1"/>
                  </a:solidFill>
                  <a:latin typeface="+mj-ea"/>
                  <a:ea typeface="+mj-ea"/>
                </a:rPr>
                <a:t>탄</a:t>
              </a:r>
              <a:r>
                <a:rPr lang="en-US" altLang="ko-KR" sz="4000" dirty="0" smtClean="0">
                  <a:solidFill>
                    <a:schemeClr val="tx1"/>
                  </a:solidFill>
                  <a:latin typeface="+mj-ea"/>
                  <a:ea typeface="+mj-ea"/>
                </a:rPr>
                <a:t>)</a:t>
              </a:r>
              <a:endParaRPr lang="ko-KR" altLang="en-US" sz="40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</p:grpSp>
      <p:sp>
        <p:nvSpPr>
          <p:cNvPr id="11" name="_x446038472"/>
          <p:cNvSpPr>
            <a:spLocks noChangeArrowheads="1"/>
          </p:cNvSpPr>
          <p:nvPr/>
        </p:nvSpPr>
        <p:spPr bwMode="auto">
          <a:xfrm>
            <a:off x="598093" y="3387119"/>
            <a:ext cx="11020342" cy="4137790"/>
          </a:xfrm>
          <a:prstGeom prst="roundRect">
            <a:avLst>
              <a:gd name="adj" fmla="val 17627"/>
            </a:avLst>
          </a:prstGeom>
          <a:solidFill>
            <a:srgbClr val="FFFFFF"/>
          </a:solidFill>
          <a:ln w="28575" cap="rnd">
            <a:solidFill>
              <a:schemeClr val="accent6">
                <a:lumMod val="60000"/>
                <a:lumOff val="40000"/>
              </a:schemeClr>
            </a:solidFill>
            <a:prstDash val="sysDash"/>
            <a:round/>
            <a:headEnd type="arrow" w="med" len="med"/>
            <a:tailEnd type="arrow" w="med" len="med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base" latinLnBrk="0">
              <a:lnSpc>
                <a:spcPct val="150000"/>
              </a:lnSpc>
            </a:pPr>
            <a:endParaRPr lang="ko-KR" altLang="en-US" sz="14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pic>
        <p:nvPicPr>
          <p:cNvPr id="13" name="_x441296552" descr="EMB00000d4408c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03"/>
          <a:stretch/>
        </p:blipFill>
        <p:spPr bwMode="auto">
          <a:xfrm>
            <a:off x="4469274" y="14864584"/>
            <a:ext cx="3148514" cy="860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059654" y="14926614"/>
            <a:ext cx="356886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300" dirty="0" smtClean="0"/>
              <a:t>참고</a:t>
            </a:r>
            <a:r>
              <a:rPr lang="en-US" altLang="ko-KR" sz="1300" dirty="0" smtClean="0"/>
              <a:t>: </a:t>
            </a:r>
            <a:r>
              <a:rPr lang="ko-KR" altLang="en-US" sz="1300" dirty="0" err="1" smtClean="0"/>
              <a:t>식품의약품안전처</a:t>
            </a:r>
            <a:r>
              <a:rPr lang="en-US" altLang="ko-KR" sz="1300" dirty="0" smtClean="0"/>
              <a:t>, </a:t>
            </a:r>
          </a:p>
          <a:p>
            <a:r>
              <a:rPr lang="en-US" altLang="ko-KR" sz="1300" dirty="0"/>
              <a:t> </a:t>
            </a:r>
            <a:r>
              <a:rPr lang="en-US" altLang="ko-KR" sz="1300" dirty="0" smtClean="0"/>
              <a:t>          </a:t>
            </a:r>
            <a:r>
              <a:rPr lang="ko-KR" altLang="en-US" sz="1300" dirty="0" smtClean="0"/>
              <a:t>대구시어린이급식관리지원센터</a:t>
            </a:r>
            <a:endParaRPr lang="en-US" altLang="ko-KR" sz="1300" dirty="0" smtClean="0"/>
          </a:p>
          <a:p>
            <a:r>
              <a:rPr lang="ko-KR" altLang="en-US" sz="1300" dirty="0" smtClean="0"/>
              <a:t>           </a:t>
            </a:r>
            <a:r>
              <a:rPr lang="ko-KR" altLang="en-US" sz="1300" dirty="0" err="1" smtClean="0"/>
              <a:t>경기남부지역어린이급식관리지원센터</a:t>
            </a:r>
            <a:r>
              <a:rPr lang="en-US" altLang="ko-KR" sz="1300" dirty="0" smtClean="0"/>
              <a:t> </a:t>
            </a:r>
            <a:endParaRPr lang="ko-KR" altLang="en-US" sz="1300" dirty="0"/>
          </a:p>
        </p:txBody>
      </p:sp>
      <p:sp>
        <p:nvSpPr>
          <p:cNvPr id="15" name="TextBox 14"/>
          <p:cNvSpPr txBox="1"/>
          <p:nvPr/>
        </p:nvSpPr>
        <p:spPr>
          <a:xfrm>
            <a:off x="7822288" y="15049520"/>
            <a:ext cx="3381623" cy="338554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r>
              <a:rPr lang="en-US" altLang="ko-KR" sz="1600" dirty="0" smtClean="0"/>
              <a:t>http</a:t>
            </a:r>
            <a:r>
              <a:rPr lang="en-US" altLang="ko-KR" sz="1600" dirty="0"/>
              <a:t>://</a:t>
            </a:r>
            <a:r>
              <a:rPr lang="en-US" altLang="ko-KR" sz="1600" dirty="0" smtClean="0"/>
              <a:t>ccfsm.foodnara.go.kr/dongnae</a:t>
            </a:r>
            <a:endParaRPr lang="ko-KR" altLang="en-US" sz="1600" dirty="0"/>
          </a:p>
        </p:txBody>
      </p:sp>
      <p:sp>
        <p:nvSpPr>
          <p:cNvPr id="16" name="_x446038472"/>
          <p:cNvSpPr>
            <a:spLocks noChangeArrowheads="1"/>
          </p:cNvSpPr>
          <p:nvPr/>
        </p:nvSpPr>
        <p:spPr bwMode="auto">
          <a:xfrm>
            <a:off x="578537" y="7966320"/>
            <a:ext cx="11020342" cy="3084295"/>
          </a:xfrm>
          <a:prstGeom prst="roundRect">
            <a:avLst>
              <a:gd name="adj" fmla="val 17627"/>
            </a:avLst>
          </a:prstGeom>
          <a:solidFill>
            <a:srgbClr val="FFFFFF"/>
          </a:solidFill>
          <a:ln w="28575" cap="rnd">
            <a:solidFill>
              <a:schemeClr val="accent6">
                <a:lumMod val="60000"/>
                <a:lumOff val="40000"/>
              </a:schemeClr>
            </a:solidFill>
            <a:prstDash val="sysDash"/>
            <a:round/>
            <a:headEnd type="arrow" w="med" len="med"/>
            <a:tailEnd type="arrow" w="med" len="med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base" latinLnBrk="0">
              <a:lnSpc>
                <a:spcPct val="150000"/>
              </a:lnSpc>
            </a:pPr>
            <a:endParaRPr lang="ko-KR" altLang="en-US" sz="11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8" name="오각형 17"/>
          <p:cNvSpPr/>
          <p:nvPr/>
        </p:nvSpPr>
        <p:spPr>
          <a:xfrm>
            <a:off x="1059654" y="3195523"/>
            <a:ext cx="2865276" cy="471925"/>
          </a:xfrm>
          <a:prstGeom prst="homePlate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b="1" dirty="0" smtClean="0">
                <a:latin typeface="+mn-ea"/>
              </a:rPr>
              <a:t>연령별 당류의 섭취현황</a:t>
            </a:r>
            <a:endParaRPr lang="en-US" altLang="ko-KR" b="1" dirty="0">
              <a:latin typeface="+mn-ea"/>
            </a:endParaRPr>
          </a:p>
        </p:txBody>
      </p:sp>
      <p:sp>
        <p:nvSpPr>
          <p:cNvPr id="44" name="오각형 43"/>
          <p:cNvSpPr/>
          <p:nvPr/>
        </p:nvSpPr>
        <p:spPr>
          <a:xfrm>
            <a:off x="1059654" y="7761820"/>
            <a:ext cx="2349976" cy="471133"/>
          </a:xfrm>
          <a:prstGeom prst="homePlate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b="1" smtClean="0">
                <a:latin typeface="+mn-ea"/>
              </a:rPr>
              <a:t>당류의 적정 섭취량</a:t>
            </a:r>
            <a:endParaRPr lang="en-US" altLang="ko-KR" b="1" dirty="0">
              <a:latin typeface="+mn-ea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954467" y="8364704"/>
            <a:ext cx="1047471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sz="1850" dirty="0" smtClean="0">
                <a:latin typeface="+mj-ea"/>
                <a:ea typeface="+mj-ea"/>
              </a:rPr>
              <a:t>* </a:t>
            </a:r>
            <a:r>
              <a:rPr lang="ko-KR" altLang="en-US" sz="1850" dirty="0" smtClean="0">
                <a:latin typeface="+mj-ea"/>
                <a:ea typeface="+mj-ea"/>
              </a:rPr>
              <a:t>세계보건기구</a:t>
            </a:r>
            <a:r>
              <a:rPr lang="en-US" altLang="ko-KR" sz="1850" dirty="0" smtClean="0">
                <a:latin typeface="+mj-ea"/>
                <a:ea typeface="+mj-ea"/>
              </a:rPr>
              <a:t>(WHO)</a:t>
            </a:r>
            <a:r>
              <a:rPr lang="ko-KR" altLang="en-US" sz="1850" dirty="0" smtClean="0">
                <a:latin typeface="+mj-ea"/>
                <a:ea typeface="+mj-ea"/>
              </a:rPr>
              <a:t>에서는 총 당류 섭취 기준은 </a:t>
            </a:r>
            <a:r>
              <a:rPr lang="ko-KR" altLang="en-US" sz="1850" dirty="0" smtClean="0">
                <a:solidFill>
                  <a:srgbClr val="0070C0"/>
                </a:solidFill>
                <a:latin typeface="+mj-ea"/>
                <a:ea typeface="+mj-ea"/>
              </a:rPr>
              <a:t>하루 총 섭취 열량의 </a:t>
            </a:r>
            <a:r>
              <a:rPr lang="en-US" altLang="ko-KR" sz="1850" dirty="0" smtClean="0">
                <a:solidFill>
                  <a:srgbClr val="0070C0"/>
                </a:solidFill>
                <a:latin typeface="+mj-ea"/>
                <a:ea typeface="+mj-ea"/>
              </a:rPr>
              <a:t>10~20% </a:t>
            </a:r>
            <a:r>
              <a:rPr lang="ko-KR" altLang="en-US" sz="1850" dirty="0" smtClean="0">
                <a:latin typeface="+mj-ea"/>
                <a:ea typeface="+mj-ea"/>
              </a:rPr>
              <a:t>입니다</a:t>
            </a:r>
            <a:r>
              <a:rPr lang="en-US" altLang="ko-KR" sz="1850" dirty="0" smtClean="0">
                <a:latin typeface="+mj-ea"/>
                <a:ea typeface="+mj-ea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en-US" altLang="ko-KR" sz="1850" dirty="0" smtClean="0">
                <a:latin typeface="+mj-ea"/>
                <a:ea typeface="+mj-ea"/>
              </a:rPr>
              <a:t>  (2,000kcal</a:t>
            </a:r>
            <a:r>
              <a:rPr lang="ko-KR" altLang="en-US" sz="1850" dirty="0" smtClean="0">
                <a:latin typeface="+mj-ea"/>
                <a:ea typeface="+mj-ea"/>
              </a:rPr>
              <a:t>기준</a:t>
            </a:r>
            <a:r>
              <a:rPr lang="en-US" altLang="ko-KR" sz="1850" dirty="0" smtClean="0">
                <a:latin typeface="+mj-ea"/>
                <a:ea typeface="+mj-ea"/>
              </a:rPr>
              <a:t>, 50~100g)</a:t>
            </a:r>
            <a:r>
              <a:rPr lang="ko-KR" altLang="en-US" sz="1850" dirty="0" smtClean="0">
                <a:latin typeface="+mj-ea"/>
                <a:ea typeface="+mj-ea"/>
              </a:rPr>
              <a:t>를  권장하고 있습니다</a:t>
            </a:r>
            <a:r>
              <a:rPr lang="en-US" altLang="ko-KR" sz="1850" dirty="0" smtClean="0">
                <a:latin typeface="+mj-ea"/>
                <a:ea typeface="+mj-ea"/>
              </a:rPr>
              <a:t>.</a:t>
            </a:r>
            <a:r>
              <a:rPr lang="ko-KR" altLang="en-US" sz="1850" dirty="0" smtClean="0">
                <a:latin typeface="+mj-ea"/>
                <a:ea typeface="+mj-ea"/>
              </a:rPr>
              <a:t> </a:t>
            </a:r>
            <a:endParaRPr lang="en-US" altLang="ko-KR" sz="1850" dirty="0" smtClean="0">
              <a:latin typeface="+mj-ea"/>
              <a:ea typeface="+mj-ea"/>
            </a:endParaRPr>
          </a:p>
          <a:p>
            <a:pPr>
              <a:lnSpc>
                <a:spcPct val="120000"/>
              </a:lnSpc>
            </a:pPr>
            <a:endParaRPr lang="en-US" altLang="ko-KR" sz="1000" dirty="0" smtClean="0">
              <a:latin typeface="+mj-ea"/>
              <a:ea typeface="+mj-ea"/>
            </a:endParaRPr>
          </a:p>
          <a:p>
            <a:pPr>
              <a:lnSpc>
                <a:spcPct val="120000"/>
              </a:lnSpc>
            </a:pPr>
            <a:r>
              <a:rPr lang="en-US" altLang="ko-KR" sz="1850" dirty="0" smtClean="0">
                <a:latin typeface="+mj-ea"/>
                <a:ea typeface="+mj-ea"/>
              </a:rPr>
              <a:t>* </a:t>
            </a:r>
            <a:r>
              <a:rPr lang="ko-KR" altLang="en-US" sz="1850" dirty="0" err="1" smtClean="0">
                <a:latin typeface="+mj-ea"/>
                <a:ea typeface="+mj-ea"/>
              </a:rPr>
              <a:t>식품의약품안전처</a:t>
            </a:r>
            <a:r>
              <a:rPr lang="ko-KR" altLang="en-US" sz="1850" dirty="0" smtClean="0">
                <a:latin typeface="+mj-ea"/>
                <a:ea typeface="+mj-ea"/>
              </a:rPr>
              <a:t> 제 </a:t>
            </a:r>
            <a:r>
              <a:rPr lang="en-US" altLang="ko-KR" sz="1850" dirty="0" smtClean="0">
                <a:latin typeface="+mj-ea"/>
                <a:ea typeface="+mj-ea"/>
              </a:rPr>
              <a:t>1</a:t>
            </a:r>
            <a:r>
              <a:rPr lang="ko-KR" altLang="en-US" sz="1850" dirty="0" smtClean="0">
                <a:latin typeface="+mj-ea"/>
                <a:ea typeface="+mj-ea"/>
              </a:rPr>
              <a:t>차 당류 저감 종합 계획</a:t>
            </a:r>
            <a:r>
              <a:rPr lang="en-US" altLang="ko-KR" sz="1850" dirty="0" smtClean="0">
                <a:latin typeface="+mj-ea"/>
                <a:ea typeface="+mj-ea"/>
              </a:rPr>
              <a:t>(2016~2020</a:t>
            </a:r>
            <a:r>
              <a:rPr lang="ko-KR" altLang="en-US" sz="1850" dirty="0" smtClean="0">
                <a:latin typeface="+mj-ea"/>
                <a:ea typeface="+mj-ea"/>
              </a:rPr>
              <a:t>년</a:t>
            </a:r>
            <a:r>
              <a:rPr lang="en-US" altLang="ko-KR" sz="1850" dirty="0" smtClean="0">
                <a:latin typeface="+mj-ea"/>
                <a:ea typeface="+mj-ea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altLang="ko-KR" sz="1850" dirty="0">
                <a:latin typeface="+mj-ea"/>
                <a:ea typeface="+mj-ea"/>
              </a:rPr>
              <a:t>  </a:t>
            </a:r>
            <a:r>
              <a:rPr lang="en-US" altLang="ko-KR" sz="1850" dirty="0" smtClean="0">
                <a:latin typeface="+mj-ea"/>
                <a:ea typeface="+mj-ea"/>
              </a:rPr>
              <a:t>- </a:t>
            </a:r>
            <a:r>
              <a:rPr lang="ko-KR" altLang="en-US" sz="1850" dirty="0" smtClean="0">
                <a:solidFill>
                  <a:schemeClr val="accent1">
                    <a:lumMod val="75000"/>
                  </a:schemeClr>
                </a:solidFill>
                <a:latin typeface="+mj-ea"/>
                <a:ea typeface="+mj-ea"/>
              </a:rPr>
              <a:t>총 당류 섭취량을 총 에너지섭취량의 </a:t>
            </a:r>
            <a:r>
              <a:rPr lang="en-US" altLang="ko-KR" sz="1850" dirty="0" smtClean="0">
                <a:solidFill>
                  <a:schemeClr val="accent1">
                    <a:lumMod val="75000"/>
                  </a:schemeClr>
                </a:solidFill>
                <a:latin typeface="+mj-ea"/>
                <a:ea typeface="+mj-ea"/>
              </a:rPr>
              <a:t>10~20%</a:t>
            </a:r>
            <a:r>
              <a:rPr lang="ko-KR" altLang="en-US" sz="1850" dirty="0" smtClean="0">
                <a:solidFill>
                  <a:schemeClr val="accent1">
                    <a:lumMod val="75000"/>
                  </a:schemeClr>
                </a:solidFill>
                <a:latin typeface="+mj-ea"/>
                <a:ea typeface="+mj-ea"/>
              </a:rPr>
              <a:t>로 제한</a:t>
            </a:r>
            <a:r>
              <a:rPr lang="ko-KR" altLang="en-US" sz="1850" dirty="0" smtClean="0">
                <a:latin typeface="+mj-ea"/>
                <a:ea typeface="+mj-ea"/>
              </a:rPr>
              <a:t>하고</a:t>
            </a:r>
            <a:r>
              <a:rPr lang="en-US" altLang="ko-KR" sz="1850" dirty="0" smtClean="0">
                <a:latin typeface="+mj-ea"/>
                <a:ea typeface="+mj-ea"/>
              </a:rPr>
              <a:t>, </a:t>
            </a:r>
            <a:r>
              <a:rPr lang="ko-KR" altLang="en-US" sz="1850" dirty="0" smtClean="0">
                <a:latin typeface="+mj-ea"/>
                <a:ea typeface="+mj-ea"/>
              </a:rPr>
              <a:t>특히 식품의 조리 및 가공 시 첨가</a:t>
            </a:r>
            <a:endParaRPr lang="en-US" altLang="ko-KR" sz="1850" dirty="0" smtClean="0">
              <a:latin typeface="+mj-ea"/>
              <a:ea typeface="+mj-ea"/>
            </a:endParaRPr>
          </a:p>
          <a:p>
            <a:pPr>
              <a:lnSpc>
                <a:spcPct val="120000"/>
              </a:lnSpc>
            </a:pPr>
            <a:r>
              <a:rPr lang="en-US" altLang="ko-KR" sz="1850" dirty="0">
                <a:latin typeface="+mj-ea"/>
                <a:ea typeface="+mj-ea"/>
              </a:rPr>
              <a:t> </a:t>
            </a:r>
            <a:r>
              <a:rPr lang="en-US" altLang="ko-KR" sz="1850" dirty="0" smtClean="0">
                <a:latin typeface="+mj-ea"/>
                <a:ea typeface="+mj-ea"/>
              </a:rPr>
              <a:t>   </a:t>
            </a:r>
            <a:r>
              <a:rPr lang="ko-KR" altLang="en-US" sz="1850" dirty="0" smtClean="0">
                <a:latin typeface="+mj-ea"/>
                <a:ea typeface="+mj-ea"/>
              </a:rPr>
              <a:t>되는 </a:t>
            </a:r>
            <a:r>
              <a:rPr lang="ko-KR" altLang="en-US" sz="1850" dirty="0" smtClean="0">
                <a:solidFill>
                  <a:schemeClr val="accent1">
                    <a:lumMod val="75000"/>
                  </a:schemeClr>
                </a:solidFill>
                <a:latin typeface="+mj-ea"/>
                <a:ea typeface="+mj-ea"/>
              </a:rPr>
              <a:t>첨가당은 총 에너지섭취량의 </a:t>
            </a:r>
            <a:r>
              <a:rPr lang="en-US" altLang="ko-KR" sz="1850" dirty="0" smtClean="0">
                <a:solidFill>
                  <a:schemeClr val="accent1">
                    <a:lumMod val="75000"/>
                  </a:schemeClr>
                </a:solidFill>
                <a:latin typeface="+mj-ea"/>
                <a:ea typeface="+mj-ea"/>
              </a:rPr>
              <a:t>10%</a:t>
            </a:r>
            <a:r>
              <a:rPr lang="ko-KR" altLang="en-US" sz="1850" dirty="0" smtClean="0">
                <a:solidFill>
                  <a:schemeClr val="accent1">
                    <a:lumMod val="75000"/>
                  </a:schemeClr>
                </a:solidFill>
                <a:latin typeface="+mj-ea"/>
                <a:ea typeface="+mj-ea"/>
              </a:rPr>
              <a:t>이내</a:t>
            </a:r>
            <a:r>
              <a:rPr lang="ko-KR" altLang="en-US" sz="1850" dirty="0" smtClean="0">
                <a:latin typeface="+mj-ea"/>
                <a:ea typeface="+mj-ea"/>
              </a:rPr>
              <a:t>로</a:t>
            </a:r>
            <a:r>
              <a:rPr lang="ko-KR" altLang="en-US" sz="1850" dirty="0" smtClean="0">
                <a:solidFill>
                  <a:schemeClr val="accent1">
                    <a:lumMod val="75000"/>
                  </a:schemeClr>
                </a:solidFill>
                <a:latin typeface="+mj-ea"/>
                <a:ea typeface="+mj-ea"/>
              </a:rPr>
              <a:t> </a:t>
            </a:r>
            <a:r>
              <a:rPr lang="ko-KR" altLang="en-US" sz="1850" dirty="0" smtClean="0">
                <a:latin typeface="+mj-ea"/>
                <a:ea typeface="+mj-ea"/>
              </a:rPr>
              <a:t>섭취하도록 합니다</a:t>
            </a:r>
            <a:r>
              <a:rPr lang="en-US" altLang="ko-KR" sz="1850" dirty="0" smtClean="0">
                <a:latin typeface="+mj-ea"/>
                <a:ea typeface="+mj-ea"/>
              </a:rPr>
              <a:t>.</a:t>
            </a:r>
            <a:endParaRPr lang="en-US" altLang="ko-KR" sz="800" dirty="0" smtClean="0">
              <a:latin typeface="+mj-ea"/>
              <a:ea typeface="+mj-ea"/>
            </a:endParaRPr>
          </a:p>
          <a:p>
            <a:endParaRPr lang="en-US" altLang="ko-KR" sz="800" dirty="0" smtClean="0">
              <a:latin typeface="+mj-ea"/>
              <a:ea typeface="+mj-ea"/>
            </a:endParaRPr>
          </a:p>
          <a:p>
            <a:pPr algn="r"/>
            <a:r>
              <a:rPr lang="en-US" altLang="ko-KR" sz="1400" dirty="0" smtClean="0">
                <a:latin typeface="+mj-ea"/>
                <a:ea typeface="+mj-ea"/>
              </a:rPr>
              <a:t>(</a:t>
            </a:r>
            <a:r>
              <a:rPr lang="ko-KR" altLang="en-US" sz="1400" dirty="0" smtClean="0">
                <a:latin typeface="+mj-ea"/>
                <a:ea typeface="+mj-ea"/>
              </a:rPr>
              <a:t>한국인 영양섭취기준</a:t>
            </a:r>
            <a:r>
              <a:rPr lang="en-US" altLang="ko-KR" sz="1400" dirty="0" smtClean="0">
                <a:latin typeface="+mj-ea"/>
                <a:ea typeface="+mj-ea"/>
              </a:rPr>
              <a:t>2015, </a:t>
            </a:r>
            <a:r>
              <a:rPr lang="ko-KR" altLang="en-US" sz="1400" dirty="0" smtClean="0">
                <a:latin typeface="+mj-ea"/>
                <a:ea typeface="+mj-ea"/>
              </a:rPr>
              <a:t>국민건강영양조사</a:t>
            </a:r>
            <a:r>
              <a:rPr lang="en-US" altLang="ko-KR" sz="1400" dirty="0" smtClean="0">
                <a:latin typeface="+mj-ea"/>
                <a:ea typeface="+mj-ea"/>
              </a:rPr>
              <a:t>2012</a:t>
            </a:r>
            <a:r>
              <a:rPr lang="ko-KR" altLang="en-US" sz="1400" dirty="0" smtClean="0">
                <a:latin typeface="+mj-ea"/>
                <a:ea typeface="+mj-ea"/>
              </a:rPr>
              <a:t>년</a:t>
            </a:r>
            <a:r>
              <a:rPr lang="en-US" altLang="ko-KR" sz="1400" dirty="0" smtClean="0">
                <a:latin typeface="+mj-ea"/>
                <a:ea typeface="+mj-ea"/>
              </a:rPr>
              <a:t>) </a:t>
            </a:r>
            <a:endParaRPr lang="en-US" altLang="ko-KR" sz="1400" dirty="0">
              <a:latin typeface="+mj-ea"/>
              <a:ea typeface="+mj-ea"/>
            </a:endParaRPr>
          </a:p>
        </p:txBody>
      </p:sp>
      <p:pic>
        <p:nvPicPr>
          <p:cNvPr id="29" name="그림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779279" y="9781563"/>
            <a:ext cx="319338" cy="317261"/>
          </a:xfrm>
          <a:prstGeom prst="rect">
            <a:avLst/>
          </a:prstGeom>
        </p:spPr>
      </p:pic>
      <p:sp>
        <p:nvSpPr>
          <p:cNvPr id="42" name="_x446038472"/>
          <p:cNvSpPr>
            <a:spLocks noChangeArrowheads="1"/>
          </p:cNvSpPr>
          <p:nvPr/>
        </p:nvSpPr>
        <p:spPr bwMode="auto">
          <a:xfrm>
            <a:off x="598093" y="11533736"/>
            <a:ext cx="11020342" cy="3141763"/>
          </a:xfrm>
          <a:prstGeom prst="roundRect">
            <a:avLst>
              <a:gd name="adj" fmla="val 17627"/>
            </a:avLst>
          </a:prstGeom>
          <a:solidFill>
            <a:srgbClr val="FFFFFF"/>
          </a:solidFill>
          <a:ln w="28575" cap="rnd">
            <a:solidFill>
              <a:schemeClr val="accent6">
                <a:lumMod val="60000"/>
                <a:lumOff val="40000"/>
              </a:schemeClr>
            </a:solidFill>
            <a:prstDash val="sysDash"/>
            <a:round/>
            <a:headEnd type="arrow" w="med" len="med"/>
            <a:tailEnd type="arrow" w="med" len="med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base" latinLnBrk="0">
              <a:lnSpc>
                <a:spcPct val="150000"/>
              </a:lnSpc>
            </a:pPr>
            <a:endParaRPr lang="ko-KR" altLang="en-US" sz="14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43" name="오각형 42"/>
          <p:cNvSpPr/>
          <p:nvPr/>
        </p:nvSpPr>
        <p:spPr>
          <a:xfrm>
            <a:off x="1039974" y="11302438"/>
            <a:ext cx="4294026" cy="471925"/>
          </a:xfrm>
          <a:prstGeom prst="homePlate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b="1" dirty="0" smtClean="0">
                <a:latin typeface="+mn-ea"/>
              </a:rPr>
              <a:t>   당류를 대체 할 수 있는 천연 감미료</a:t>
            </a:r>
            <a:endParaRPr lang="en-US" altLang="ko-KR" b="1" dirty="0">
              <a:latin typeface="+mn-ea"/>
            </a:endParaRPr>
          </a:p>
        </p:txBody>
      </p:sp>
      <p:sp>
        <p:nvSpPr>
          <p:cNvPr id="3" name="모서리가 둥근 직사각형 2"/>
          <p:cNvSpPr/>
          <p:nvPr/>
        </p:nvSpPr>
        <p:spPr>
          <a:xfrm>
            <a:off x="1293052" y="12231180"/>
            <a:ext cx="3034652" cy="1968312"/>
          </a:xfrm>
          <a:prstGeom prst="roundRect">
            <a:avLst/>
          </a:prstGeom>
          <a:noFill/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1" name="그림 4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087646">
            <a:off x="709210" y="11074954"/>
            <a:ext cx="562234" cy="575096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6362" y="3752334"/>
            <a:ext cx="4294241" cy="2270518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55158" y="4022037"/>
            <a:ext cx="4770316" cy="1232068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54467" y="5922303"/>
            <a:ext cx="10268483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900" dirty="0" smtClean="0">
              <a:latin typeface="+mn-ea"/>
            </a:endParaRPr>
          </a:p>
          <a:p>
            <a:r>
              <a:rPr lang="en-US" altLang="ko-KR" dirty="0" smtClean="0">
                <a:latin typeface="+mn-ea"/>
              </a:rPr>
              <a:t>* </a:t>
            </a:r>
            <a:r>
              <a:rPr lang="ko-KR" altLang="en-US" dirty="0" smtClean="0">
                <a:latin typeface="+mn-ea"/>
              </a:rPr>
              <a:t>가공식품을 통한 당류 섭취</a:t>
            </a:r>
            <a:endParaRPr lang="en-US" altLang="ko-KR" dirty="0" smtClean="0">
              <a:latin typeface="+mn-ea"/>
            </a:endParaRPr>
          </a:p>
          <a:p>
            <a:r>
              <a:rPr lang="en-US" altLang="ko-KR" dirty="0" smtClean="0">
                <a:latin typeface="+mn-ea"/>
              </a:rPr>
              <a:t>   </a:t>
            </a:r>
            <a:r>
              <a:rPr lang="ko-KR" altLang="en-US" sz="1700" dirty="0" err="1" smtClean="0">
                <a:latin typeface="+mn-ea"/>
              </a:rPr>
              <a:t>음료류</a:t>
            </a:r>
            <a:r>
              <a:rPr lang="en-US" altLang="ko-KR" sz="1700" dirty="0" smtClean="0">
                <a:latin typeface="+mn-ea"/>
              </a:rPr>
              <a:t>(34.3%) &gt; </a:t>
            </a:r>
            <a:r>
              <a:rPr lang="ko-KR" altLang="en-US" sz="1700" dirty="0" smtClean="0">
                <a:latin typeface="+mn-ea"/>
              </a:rPr>
              <a:t>빵</a:t>
            </a:r>
            <a:r>
              <a:rPr lang="en-US" altLang="ko-KR" sz="1700" dirty="0" smtClean="0">
                <a:latin typeface="+mn-ea"/>
              </a:rPr>
              <a:t>, </a:t>
            </a:r>
            <a:r>
              <a:rPr lang="ko-KR" altLang="en-US" sz="1700" dirty="0" smtClean="0">
                <a:latin typeface="+mn-ea"/>
              </a:rPr>
              <a:t>과자</a:t>
            </a:r>
            <a:r>
              <a:rPr lang="en-US" altLang="ko-KR" sz="1700" dirty="0" smtClean="0">
                <a:latin typeface="+mn-ea"/>
              </a:rPr>
              <a:t>, </a:t>
            </a:r>
            <a:r>
              <a:rPr lang="ko-KR" altLang="en-US" sz="1700" dirty="0" err="1" smtClean="0">
                <a:latin typeface="+mn-ea"/>
              </a:rPr>
              <a:t>떡류</a:t>
            </a:r>
            <a:r>
              <a:rPr lang="en-US" altLang="ko-KR" sz="1700" dirty="0" smtClean="0">
                <a:latin typeface="+mn-ea"/>
              </a:rPr>
              <a:t>(15%) &gt; </a:t>
            </a:r>
            <a:r>
              <a:rPr lang="ko-KR" altLang="en-US" sz="1700" dirty="0" smtClean="0">
                <a:latin typeface="+mn-ea"/>
              </a:rPr>
              <a:t>설탕 및 기타당류</a:t>
            </a:r>
            <a:r>
              <a:rPr lang="en-US" altLang="ko-KR" sz="1700" dirty="0" smtClean="0">
                <a:latin typeface="+mn-ea"/>
              </a:rPr>
              <a:t>(14.5%) &gt; </a:t>
            </a:r>
            <a:r>
              <a:rPr lang="ko-KR" altLang="en-US" sz="1700" dirty="0" smtClean="0">
                <a:latin typeface="+mn-ea"/>
              </a:rPr>
              <a:t>가공우유 및 발효유</a:t>
            </a:r>
            <a:r>
              <a:rPr lang="en-US" altLang="ko-KR" sz="1700" dirty="0" smtClean="0">
                <a:latin typeface="+mn-ea"/>
              </a:rPr>
              <a:t>(8%)</a:t>
            </a:r>
          </a:p>
          <a:p>
            <a:endParaRPr lang="en-US" altLang="ko-KR" sz="1000" dirty="0" smtClean="0">
              <a:latin typeface="+mn-ea"/>
            </a:endParaRPr>
          </a:p>
          <a:p>
            <a:r>
              <a:rPr lang="en-US" altLang="ko-KR" dirty="0" smtClean="0">
                <a:latin typeface="+mn-ea"/>
              </a:rPr>
              <a:t>* </a:t>
            </a:r>
            <a:r>
              <a:rPr lang="ko-KR" altLang="en-US" dirty="0" smtClean="0">
                <a:latin typeface="+mn-ea"/>
              </a:rPr>
              <a:t>자연당보다 가공식품으로 인한 당류 섭취량이 지속적으로 증가하고 있기에</a:t>
            </a:r>
            <a:r>
              <a:rPr lang="en-US" altLang="ko-KR" dirty="0" smtClean="0">
                <a:latin typeface="+mn-ea"/>
              </a:rPr>
              <a:t> </a:t>
            </a:r>
            <a:r>
              <a:rPr lang="ko-KR" altLang="en-US" dirty="0" smtClean="0">
                <a:latin typeface="+mn-ea"/>
              </a:rPr>
              <a:t>가공식품 속에 포함    </a:t>
            </a:r>
            <a:endParaRPr lang="en-US" altLang="ko-KR" dirty="0" smtClean="0">
              <a:latin typeface="+mn-ea"/>
            </a:endParaRPr>
          </a:p>
          <a:p>
            <a:r>
              <a:rPr lang="en-US" altLang="ko-KR" dirty="0">
                <a:latin typeface="+mn-ea"/>
              </a:rPr>
              <a:t> </a:t>
            </a:r>
            <a:r>
              <a:rPr lang="en-US" altLang="ko-KR" dirty="0" smtClean="0">
                <a:latin typeface="+mn-ea"/>
              </a:rPr>
              <a:t> </a:t>
            </a:r>
            <a:r>
              <a:rPr lang="ko-KR" altLang="en-US" dirty="0" smtClean="0">
                <a:latin typeface="+mn-ea"/>
              </a:rPr>
              <a:t>된 첨가당 섭취를 줄여야 합니다</a:t>
            </a:r>
            <a:r>
              <a:rPr lang="en-US" altLang="ko-KR" dirty="0" smtClean="0">
                <a:latin typeface="+mn-ea"/>
              </a:rPr>
              <a:t>.</a:t>
            </a:r>
            <a:endParaRPr lang="ko-KR" altLang="en-US" dirty="0">
              <a:latin typeface="+mn-ea"/>
            </a:endParaRPr>
          </a:p>
        </p:txBody>
      </p:sp>
      <p:pic>
        <p:nvPicPr>
          <p:cNvPr id="26" name="그림 2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05735" y="11871108"/>
            <a:ext cx="1156004" cy="1036675"/>
          </a:xfrm>
          <a:prstGeom prst="rect">
            <a:avLst/>
          </a:prstGeom>
        </p:spPr>
      </p:pic>
      <p:sp>
        <p:nvSpPr>
          <p:cNvPr id="45" name="모서리가 둥근 직사각형 44"/>
          <p:cNvSpPr/>
          <p:nvPr/>
        </p:nvSpPr>
        <p:spPr>
          <a:xfrm>
            <a:off x="4810009" y="12231180"/>
            <a:ext cx="2763636" cy="1968312"/>
          </a:xfrm>
          <a:prstGeom prst="roundRect">
            <a:avLst/>
          </a:prstGeom>
          <a:noFill/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73874" y="12052346"/>
            <a:ext cx="1194906" cy="967305"/>
          </a:xfrm>
          <a:prstGeom prst="rect">
            <a:avLst/>
          </a:prstGeom>
        </p:spPr>
      </p:pic>
      <p:sp>
        <p:nvSpPr>
          <p:cNvPr id="48" name="모서리가 둥근 직사각형 47"/>
          <p:cNvSpPr/>
          <p:nvPr/>
        </p:nvSpPr>
        <p:spPr>
          <a:xfrm>
            <a:off x="8326967" y="12264859"/>
            <a:ext cx="2763636" cy="1934633"/>
          </a:xfrm>
          <a:prstGeom prst="roundRect">
            <a:avLst/>
          </a:prstGeom>
          <a:noFill/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5" name="그림 2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104655" y="11858205"/>
            <a:ext cx="1060601" cy="1180496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2598351" y="12302929"/>
            <a:ext cx="8112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>
                <a:latin typeface="+mn-ea"/>
              </a:rPr>
              <a:t>배</a:t>
            </a:r>
            <a:endParaRPr lang="ko-KR" altLang="en-US" sz="2400" dirty="0">
              <a:latin typeface="+mn-e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563158" y="12858907"/>
            <a:ext cx="255515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500" dirty="0" smtClean="0"/>
              <a:t>배에는 빠르게 에너지원이</a:t>
            </a:r>
            <a:r>
              <a:rPr lang="en-US" altLang="ko-KR" sz="1500" dirty="0"/>
              <a:t> </a:t>
            </a:r>
            <a:r>
              <a:rPr lang="ko-KR" altLang="en-US" sz="1500" dirty="0" smtClean="0"/>
              <a:t>되는 단순당과 혈당을 서서히 높여주고 당뇨병 환자 음식의 감미료에 좋은 </a:t>
            </a:r>
            <a:r>
              <a:rPr lang="ko-KR" altLang="en-US" sz="1500" dirty="0" err="1" smtClean="0"/>
              <a:t>솔비톨이</a:t>
            </a:r>
            <a:r>
              <a:rPr lang="ko-KR" altLang="en-US" sz="1500" dirty="0" smtClean="0"/>
              <a:t> 들어 있습니다</a:t>
            </a:r>
            <a:r>
              <a:rPr lang="en-US" altLang="ko-KR" sz="1500" dirty="0" smtClean="0"/>
              <a:t>.</a:t>
            </a:r>
            <a:r>
              <a:rPr lang="ko-KR" altLang="en-US" sz="1500" dirty="0" smtClean="0"/>
              <a:t> </a:t>
            </a:r>
            <a:endParaRPr lang="ko-KR" altLang="en-US" sz="1500" dirty="0"/>
          </a:p>
        </p:txBody>
      </p:sp>
      <p:sp>
        <p:nvSpPr>
          <p:cNvPr id="49" name="TextBox 48"/>
          <p:cNvSpPr txBox="1"/>
          <p:nvPr/>
        </p:nvSpPr>
        <p:spPr>
          <a:xfrm>
            <a:off x="4855536" y="13195320"/>
            <a:ext cx="267257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500" dirty="0" smtClean="0"/>
              <a:t>홍시는 천연적인 단 맛을 내며</a:t>
            </a:r>
            <a:r>
              <a:rPr lang="en-US" altLang="ko-KR" sz="1500" dirty="0" smtClean="0"/>
              <a:t>,</a:t>
            </a:r>
            <a:r>
              <a:rPr lang="ko-KR" altLang="en-US" sz="1500" dirty="0" smtClean="0"/>
              <a:t> 칼로리가 낮은 것이 장점입니다</a:t>
            </a:r>
            <a:r>
              <a:rPr lang="en-US" altLang="ko-KR" sz="1500" dirty="0" smtClean="0"/>
              <a:t>.</a:t>
            </a:r>
            <a:endParaRPr lang="ko-KR" altLang="en-US" sz="1500" dirty="0"/>
          </a:p>
        </p:txBody>
      </p:sp>
      <p:sp>
        <p:nvSpPr>
          <p:cNvPr id="50" name="TextBox 49"/>
          <p:cNvSpPr txBox="1"/>
          <p:nvPr/>
        </p:nvSpPr>
        <p:spPr>
          <a:xfrm>
            <a:off x="8462167" y="13198485"/>
            <a:ext cx="249323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500" dirty="0" smtClean="0"/>
              <a:t>양파는 가열하면 설탕의 </a:t>
            </a:r>
            <a:r>
              <a:rPr lang="en-US" altLang="ko-KR" sz="1500" dirty="0" smtClean="0"/>
              <a:t>50~70</a:t>
            </a:r>
            <a:r>
              <a:rPr lang="ko-KR" altLang="en-US" sz="1500" dirty="0" smtClean="0"/>
              <a:t>배로 단맛이 증가됩니다</a:t>
            </a:r>
            <a:r>
              <a:rPr lang="en-US" altLang="ko-KR" sz="1500" dirty="0" smtClean="0"/>
              <a:t>.</a:t>
            </a:r>
            <a:endParaRPr lang="ko-KR" altLang="en-US" sz="1500" dirty="0"/>
          </a:p>
        </p:txBody>
      </p:sp>
      <p:sp>
        <p:nvSpPr>
          <p:cNvPr id="51" name="TextBox 50"/>
          <p:cNvSpPr txBox="1"/>
          <p:nvPr/>
        </p:nvSpPr>
        <p:spPr>
          <a:xfrm>
            <a:off x="6032137" y="12353562"/>
            <a:ext cx="8112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smtClean="0">
                <a:latin typeface="+mn-ea"/>
              </a:rPr>
              <a:t>홍시</a:t>
            </a:r>
            <a:endParaRPr lang="ko-KR" altLang="en-US" sz="2400" dirty="0">
              <a:latin typeface="+mn-ea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9425668" y="12371258"/>
            <a:ext cx="8112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>
                <a:latin typeface="+mn-ea"/>
              </a:rPr>
              <a:t>양파</a:t>
            </a:r>
            <a:endParaRPr lang="ko-KR" altLang="en-US" sz="2400" dirty="0">
              <a:latin typeface="+mn-ea"/>
            </a:endParaRPr>
          </a:p>
        </p:txBody>
      </p:sp>
      <p:sp>
        <p:nvSpPr>
          <p:cNvPr id="53" name="_x446038472"/>
          <p:cNvSpPr>
            <a:spLocks noChangeArrowheads="1"/>
          </p:cNvSpPr>
          <p:nvPr/>
        </p:nvSpPr>
        <p:spPr bwMode="auto">
          <a:xfrm>
            <a:off x="8699820" y="4379168"/>
            <a:ext cx="1587647" cy="1643684"/>
          </a:xfrm>
          <a:prstGeom prst="roundRect">
            <a:avLst>
              <a:gd name="adj" fmla="val 17627"/>
            </a:avLst>
          </a:prstGeom>
          <a:noFill/>
          <a:ln w="38100" cap="rnd">
            <a:solidFill>
              <a:schemeClr val="accent1">
                <a:lumMod val="75000"/>
              </a:schemeClr>
            </a:solidFill>
            <a:prstDash val="sysDash"/>
            <a:round/>
            <a:headEnd type="arrow" w="med" len="med"/>
            <a:tailEnd type="arrow" w="med" len="med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base" latinLnBrk="0">
              <a:lnSpc>
                <a:spcPct val="150000"/>
              </a:lnSpc>
            </a:pPr>
            <a:endParaRPr lang="ko-KR" altLang="en-US" sz="14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4" name="굽은 화살표 23"/>
          <p:cNvSpPr/>
          <p:nvPr/>
        </p:nvSpPr>
        <p:spPr>
          <a:xfrm>
            <a:off x="1972151" y="3818015"/>
            <a:ext cx="4626806" cy="365891"/>
          </a:xfrm>
          <a:prstGeom prst="ben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47439" y="5313059"/>
            <a:ext cx="350704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국민 </a:t>
            </a:r>
            <a:r>
              <a:rPr lang="en-US" altLang="ko-KR" dirty="0" smtClean="0"/>
              <a:t>1</a:t>
            </a:r>
            <a:r>
              <a:rPr lang="ko-KR" altLang="en-US" dirty="0" smtClean="0"/>
              <a:t>일 당류 섭취량 </a:t>
            </a:r>
            <a:r>
              <a:rPr lang="en-US" altLang="ko-KR" dirty="0" smtClean="0"/>
              <a:t>: </a:t>
            </a:r>
            <a:r>
              <a:rPr lang="en-US" altLang="ko-KR" dirty="0" smtClean="0">
                <a:solidFill>
                  <a:srgbClr val="FF0000"/>
                </a:solidFill>
              </a:rPr>
              <a:t>65.3g</a:t>
            </a:r>
          </a:p>
          <a:p>
            <a:pPr algn="ctr"/>
            <a:r>
              <a:rPr lang="en-US" altLang="ko-KR" sz="1600" dirty="0" smtClean="0"/>
              <a:t>(</a:t>
            </a:r>
            <a:r>
              <a:rPr lang="ko-KR" altLang="en-US" sz="1600" dirty="0" smtClean="0"/>
              <a:t>국민건강영양조사</a:t>
            </a:r>
            <a:r>
              <a:rPr lang="en-US" altLang="ko-KR" sz="1600" dirty="0" smtClean="0"/>
              <a:t> 2012</a:t>
            </a:r>
            <a:r>
              <a:rPr lang="ko-KR" altLang="en-US" sz="1600" dirty="0" smtClean="0"/>
              <a:t>년</a:t>
            </a:r>
            <a:r>
              <a:rPr lang="en-US" altLang="ko-KR" sz="1600" dirty="0" smtClean="0"/>
              <a:t>)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821615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2367</TotalTime>
  <Words>224</Words>
  <Application>Microsoft Office PowerPoint</Application>
  <PresentationFormat>사용자 지정</PresentationFormat>
  <Paragraphs>31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A-Reum Han</dc:creator>
  <cp:lastModifiedBy>biff</cp:lastModifiedBy>
  <cp:revision>334</cp:revision>
  <cp:lastPrinted>2016-08-22T06:19:30Z</cp:lastPrinted>
  <dcterms:created xsi:type="dcterms:W3CDTF">2016-05-26T04:34:06Z</dcterms:created>
  <dcterms:modified xsi:type="dcterms:W3CDTF">2016-10-14T06:00:36Z</dcterms:modified>
</cp:coreProperties>
</file>