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1" r:id="rId2"/>
  </p:sldIdLst>
  <p:sldSz cx="12192000" cy="16256000"/>
  <p:notesSz cx="6858000" cy="96869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9999"/>
    <a:srgbClr val="FF99CC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45" d="100"/>
          <a:sy n="45" d="100"/>
        </p:scale>
        <p:origin x="-1494" y="-144"/>
      </p:cViewPr>
      <p:guideLst>
        <p:guide orient="horz" pos="51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6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6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FEFD65-D879-42D6-8BFD-CF269AE3D56D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03450" y="1211263"/>
            <a:ext cx="2451100" cy="3268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661833"/>
            <a:ext cx="5486400" cy="381422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200898"/>
            <a:ext cx="2971800" cy="4860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9200898"/>
            <a:ext cx="2971800" cy="4860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0C49E-ADA1-48F2-B69B-D73DECF588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5894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4898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2435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7252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1271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261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2478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6294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3628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0159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1354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006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241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1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1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6340" y="5369"/>
            <a:ext cx="12185660" cy="16268032"/>
            <a:chOff x="227419" y="347116"/>
            <a:chExt cx="6469261" cy="8735888"/>
          </a:xfrm>
        </p:grpSpPr>
        <p:sp>
          <p:nvSpPr>
            <p:cNvPr id="5" name="모서리가 둥근 직사각형 4"/>
            <p:cNvSpPr/>
            <p:nvPr/>
          </p:nvSpPr>
          <p:spPr>
            <a:xfrm>
              <a:off x="227419" y="347116"/>
              <a:ext cx="6469261" cy="8735888"/>
            </a:xfrm>
            <a:prstGeom prst="roundRect">
              <a:avLst>
                <a:gd name="adj" fmla="val 6784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모서리가 둥근 직사각형 5"/>
            <p:cNvSpPr/>
            <p:nvPr/>
          </p:nvSpPr>
          <p:spPr>
            <a:xfrm>
              <a:off x="331628" y="469980"/>
              <a:ext cx="6276646" cy="8476406"/>
            </a:xfrm>
            <a:prstGeom prst="roundRect">
              <a:avLst>
                <a:gd name="adj" fmla="val 6737"/>
              </a:avLst>
            </a:prstGeom>
            <a:noFill/>
            <a:ln w="381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모서리가 둥근 직사각형 6"/>
            <p:cNvSpPr/>
            <p:nvPr/>
          </p:nvSpPr>
          <p:spPr>
            <a:xfrm>
              <a:off x="426327" y="590992"/>
              <a:ext cx="6081101" cy="8253857"/>
            </a:xfrm>
            <a:prstGeom prst="roundRect">
              <a:avLst>
                <a:gd name="adj" fmla="val 544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/>
          <p:cNvGrpSpPr/>
          <p:nvPr/>
        </p:nvGrpSpPr>
        <p:grpSpPr>
          <a:xfrm>
            <a:off x="381008" y="1001948"/>
            <a:ext cx="11454512" cy="2052942"/>
            <a:chOff x="210860" y="583355"/>
            <a:chExt cx="6446515" cy="1071115"/>
          </a:xfrm>
        </p:grpSpPr>
        <p:sp>
          <p:nvSpPr>
            <p:cNvPr id="9" name="직사각형 8"/>
            <p:cNvSpPr/>
            <p:nvPr/>
          </p:nvSpPr>
          <p:spPr>
            <a:xfrm>
              <a:off x="210860" y="1294430"/>
              <a:ext cx="6446515" cy="36004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2800" dirty="0" smtClean="0">
                  <a:solidFill>
                    <a:schemeClr val="tx1"/>
                  </a:solidFill>
                  <a:latin typeface="+mj-ea"/>
                  <a:ea typeface="+mj-ea"/>
                  <a:cs typeface="함초롬돋움" pitchFamily="18" charset="-127"/>
                </a:rPr>
                <a:t>• </a:t>
              </a:r>
              <a:r>
                <a:rPr lang="ko-KR" altLang="en-US" sz="2800" dirty="0" smtClean="0">
                  <a:solidFill>
                    <a:schemeClr val="tx1"/>
                  </a:solidFill>
                  <a:latin typeface="+mj-ea"/>
                  <a:ea typeface="+mj-ea"/>
                  <a:cs typeface="함초롬돋움" pitchFamily="18" charset="-127"/>
                </a:rPr>
                <a:t>주제 </a:t>
              </a:r>
              <a:r>
                <a:rPr lang="en-US" altLang="ko-KR" sz="2800" dirty="0" smtClean="0">
                  <a:solidFill>
                    <a:schemeClr val="tx1"/>
                  </a:solidFill>
                  <a:latin typeface="+mj-ea"/>
                  <a:ea typeface="+mj-ea"/>
                  <a:cs typeface="함초롬돋움" pitchFamily="18" charset="-127"/>
                </a:rPr>
                <a:t>: ‘</a:t>
              </a:r>
              <a:r>
                <a:rPr lang="ko-KR" altLang="en-US" sz="2800" dirty="0" smtClean="0">
                  <a:solidFill>
                    <a:schemeClr val="tx1"/>
                  </a:solidFill>
                  <a:latin typeface="+mj-ea"/>
                  <a:ea typeface="+mj-ea"/>
                  <a:cs typeface="함초롬돋움" pitchFamily="18" charset="-127"/>
                </a:rPr>
                <a:t>당</a:t>
              </a:r>
              <a:r>
                <a:rPr lang="en-US" altLang="ko-KR" sz="2800" dirty="0" smtClean="0">
                  <a:solidFill>
                    <a:schemeClr val="tx1"/>
                  </a:solidFill>
                  <a:latin typeface="+mj-ea"/>
                  <a:ea typeface="+mj-ea"/>
                  <a:cs typeface="함초롬돋움" pitchFamily="18" charset="-127"/>
                </a:rPr>
                <a:t>’</a:t>
              </a:r>
              <a:r>
                <a:rPr lang="ko-KR" altLang="en-US" sz="2800" dirty="0" smtClean="0">
                  <a:solidFill>
                    <a:schemeClr val="tx1"/>
                  </a:solidFill>
                  <a:latin typeface="+mj-ea"/>
                  <a:ea typeface="+mj-ea"/>
                  <a:cs typeface="함초롬돋움" pitchFamily="18" charset="-127"/>
                </a:rPr>
                <a:t>이란 무엇일까요</a:t>
              </a:r>
              <a:r>
                <a:rPr lang="en-US" altLang="ko-KR" sz="2800" dirty="0" smtClean="0">
                  <a:solidFill>
                    <a:schemeClr val="tx1"/>
                  </a:solidFill>
                  <a:latin typeface="+mj-ea"/>
                  <a:ea typeface="+mj-ea"/>
                  <a:cs typeface="함초롬돋움" pitchFamily="18" charset="-127"/>
                </a:rPr>
                <a:t>?</a:t>
              </a:r>
              <a:endParaRPr lang="ko-KR" altLang="en-US" sz="2800" dirty="0">
                <a:solidFill>
                  <a:schemeClr val="tx1"/>
                </a:solidFill>
                <a:latin typeface="+mj-ea"/>
                <a:ea typeface="+mj-ea"/>
                <a:cs typeface="함초롬돋움" pitchFamily="18" charset="-127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210860" y="583355"/>
              <a:ext cx="6446515" cy="71067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4400" dirty="0">
                  <a:solidFill>
                    <a:schemeClr val="tx1"/>
                  </a:solidFill>
                  <a:latin typeface="+mj-ea"/>
                  <a:ea typeface="+mj-ea"/>
                </a:rPr>
                <a:t>9</a:t>
              </a:r>
              <a:r>
                <a:rPr lang="ko-KR" altLang="en-US" sz="4400" dirty="0" smtClean="0">
                  <a:solidFill>
                    <a:schemeClr val="tx1"/>
                  </a:solidFill>
                  <a:latin typeface="+mj-ea"/>
                  <a:ea typeface="+mj-ea"/>
                </a:rPr>
                <a:t>월  영양정보자료</a:t>
              </a:r>
              <a:r>
                <a:rPr lang="en-US" altLang="ko-KR" sz="4000" dirty="0" smtClean="0">
                  <a:solidFill>
                    <a:schemeClr val="tx1"/>
                  </a:solidFill>
                  <a:latin typeface="+mj-ea"/>
                  <a:ea typeface="+mj-ea"/>
                </a:rPr>
                <a:t>(</a:t>
              </a:r>
              <a:r>
                <a:rPr lang="ko-KR" altLang="en-US" sz="4000" dirty="0" smtClean="0">
                  <a:solidFill>
                    <a:schemeClr val="tx1"/>
                  </a:solidFill>
                  <a:latin typeface="+mj-ea"/>
                  <a:ea typeface="+mj-ea"/>
                </a:rPr>
                <a:t>당 </a:t>
              </a:r>
              <a:r>
                <a:rPr lang="en-US" altLang="ko-KR" sz="4000" dirty="0" smtClean="0">
                  <a:solidFill>
                    <a:schemeClr val="tx1"/>
                  </a:solidFill>
                  <a:latin typeface="+mj-ea"/>
                  <a:ea typeface="+mj-ea"/>
                </a:rPr>
                <a:t>1</a:t>
              </a:r>
              <a:r>
                <a:rPr lang="ko-KR" altLang="en-US" sz="4000" dirty="0" smtClean="0">
                  <a:solidFill>
                    <a:schemeClr val="tx1"/>
                  </a:solidFill>
                  <a:latin typeface="+mj-ea"/>
                  <a:ea typeface="+mj-ea"/>
                </a:rPr>
                <a:t>탄</a:t>
              </a:r>
              <a:r>
                <a:rPr lang="en-US" altLang="ko-KR" sz="4000" dirty="0" smtClean="0">
                  <a:solidFill>
                    <a:schemeClr val="tx1"/>
                  </a:solidFill>
                  <a:latin typeface="+mj-ea"/>
                  <a:ea typeface="+mj-ea"/>
                </a:rPr>
                <a:t>)</a:t>
              </a:r>
              <a:endParaRPr lang="ko-KR" altLang="en-US" sz="40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sp>
        <p:nvSpPr>
          <p:cNvPr id="11" name="_x446038472"/>
          <p:cNvSpPr>
            <a:spLocks noChangeArrowheads="1"/>
          </p:cNvSpPr>
          <p:nvPr/>
        </p:nvSpPr>
        <p:spPr bwMode="auto">
          <a:xfrm>
            <a:off x="598093" y="3388679"/>
            <a:ext cx="11020342" cy="2333375"/>
          </a:xfrm>
          <a:prstGeom prst="roundRect">
            <a:avLst>
              <a:gd name="adj" fmla="val 17627"/>
            </a:avLst>
          </a:prstGeom>
          <a:solidFill>
            <a:srgbClr val="FFFFFF"/>
          </a:solidFill>
          <a:ln w="28575" cap="rnd">
            <a:solidFill>
              <a:schemeClr val="accent6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 latinLnBrk="0">
              <a:lnSpc>
                <a:spcPct val="150000"/>
              </a:lnSpc>
            </a:pPr>
            <a:endParaRPr lang="ko-KR" altLang="en-US" sz="14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pic>
        <p:nvPicPr>
          <p:cNvPr id="13" name="_x441296552" descr="EMB00000d4408c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03"/>
          <a:stretch/>
        </p:blipFill>
        <p:spPr bwMode="auto">
          <a:xfrm>
            <a:off x="4469274" y="14864584"/>
            <a:ext cx="3148514" cy="860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590178" y="15061267"/>
            <a:ext cx="21413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/>
              <a:t>참고</a:t>
            </a:r>
            <a:r>
              <a:rPr lang="en-US" altLang="ko-KR" sz="1400" dirty="0" smtClean="0"/>
              <a:t>: </a:t>
            </a:r>
            <a:r>
              <a:rPr lang="ko-KR" altLang="en-US" sz="1400" dirty="0" err="1" smtClean="0"/>
              <a:t>식품의약품안전처</a:t>
            </a:r>
            <a:r>
              <a:rPr lang="en-US" altLang="ko-KR" sz="1400" dirty="0" smtClean="0"/>
              <a:t> </a:t>
            </a:r>
            <a:endParaRPr lang="ko-KR" alt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7822288" y="15049520"/>
            <a:ext cx="3381623" cy="338554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r>
              <a:rPr lang="en-US" altLang="ko-KR" sz="1600" dirty="0" smtClean="0"/>
              <a:t>http</a:t>
            </a:r>
            <a:r>
              <a:rPr lang="en-US" altLang="ko-KR" sz="1600" dirty="0"/>
              <a:t>://</a:t>
            </a:r>
            <a:r>
              <a:rPr lang="en-US" altLang="ko-KR" sz="1600" dirty="0" smtClean="0"/>
              <a:t>ccfsm.foodnara.go.kr/dongnae</a:t>
            </a:r>
            <a:endParaRPr lang="ko-KR" altLang="en-US" sz="1600" dirty="0"/>
          </a:p>
        </p:txBody>
      </p:sp>
      <p:sp>
        <p:nvSpPr>
          <p:cNvPr id="16" name="_x446038472"/>
          <p:cNvSpPr>
            <a:spLocks noChangeArrowheads="1"/>
          </p:cNvSpPr>
          <p:nvPr/>
        </p:nvSpPr>
        <p:spPr bwMode="auto">
          <a:xfrm>
            <a:off x="598093" y="6220752"/>
            <a:ext cx="11020342" cy="4066712"/>
          </a:xfrm>
          <a:prstGeom prst="roundRect">
            <a:avLst>
              <a:gd name="adj" fmla="val 17627"/>
            </a:avLst>
          </a:prstGeom>
          <a:solidFill>
            <a:srgbClr val="FFFFFF"/>
          </a:solidFill>
          <a:ln w="28575" cap="rnd">
            <a:solidFill>
              <a:schemeClr val="accent6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 latinLnBrk="0">
              <a:lnSpc>
                <a:spcPct val="150000"/>
              </a:lnSpc>
            </a:pPr>
            <a:endParaRPr lang="ko-KR" altLang="en-US" sz="11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8" name="오각형 17"/>
          <p:cNvSpPr/>
          <p:nvPr/>
        </p:nvSpPr>
        <p:spPr>
          <a:xfrm>
            <a:off x="1039974" y="6007661"/>
            <a:ext cx="4141626" cy="471925"/>
          </a:xfrm>
          <a:prstGeom prst="homePlat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dirty="0" smtClean="0">
                <a:latin typeface="+mn-ea"/>
              </a:rPr>
              <a:t>당의 종류에 따른 소화</a:t>
            </a:r>
            <a:r>
              <a:rPr lang="en-US" altLang="ko-KR" b="1" dirty="0" smtClean="0">
                <a:latin typeface="+mn-ea"/>
              </a:rPr>
              <a:t>,</a:t>
            </a:r>
            <a:r>
              <a:rPr lang="ko-KR" altLang="en-US" b="1" dirty="0">
                <a:latin typeface="+mn-ea"/>
              </a:rPr>
              <a:t> </a:t>
            </a:r>
            <a:r>
              <a:rPr lang="ko-KR" altLang="en-US" b="1" dirty="0" smtClean="0">
                <a:latin typeface="+mn-ea"/>
              </a:rPr>
              <a:t>흡수의 차이</a:t>
            </a:r>
            <a:endParaRPr lang="en-US" altLang="ko-KR" b="1" dirty="0">
              <a:latin typeface="+mn-ea"/>
            </a:endParaRPr>
          </a:p>
        </p:txBody>
      </p:sp>
      <p:sp>
        <p:nvSpPr>
          <p:cNvPr id="44" name="오각형 43"/>
          <p:cNvSpPr/>
          <p:nvPr/>
        </p:nvSpPr>
        <p:spPr>
          <a:xfrm>
            <a:off x="1039974" y="3133093"/>
            <a:ext cx="1379376" cy="471133"/>
          </a:xfrm>
          <a:prstGeom prst="homePlat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dirty="0" smtClean="0">
                <a:latin typeface="+mn-ea"/>
              </a:rPr>
              <a:t>당이란 </a:t>
            </a:r>
            <a:r>
              <a:rPr lang="en-US" altLang="ko-KR" b="1" dirty="0" smtClean="0">
                <a:latin typeface="+mn-ea"/>
              </a:rPr>
              <a:t>?</a:t>
            </a:r>
            <a:endParaRPr lang="en-US" altLang="ko-KR" b="1" dirty="0">
              <a:latin typeface="+mn-ea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03973" y="3627264"/>
            <a:ext cx="9046644" cy="2003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700" dirty="0" smtClean="0">
                <a:latin typeface="+mj-ea"/>
                <a:ea typeface="+mj-ea"/>
              </a:rPr>
              <a:t>* </a:t>
            </a:r>
            <a:r>
              <a:rPr lang="ko-KR" altLang="en-US" sz="1700" dirty="0" smtClean="0">
                <a:latin typeface="+mj-ea"/>
                <a:ea typeface="+mj-ea"/>
              </a:rPr>
              <a:t>우리가 살아가기 위해 필요한 영양소인 탄수화물 중 </a:t>
            </a:r>
            <a:r>
              <a:rPr lang="ko-KR" altLang="en-US" sz="1700" dirty="0" smtClean="0">
                <a:solidFill>
                  <a:srgbClr val="FF0000"/>
                </a:solidFill>
                <a:latin typeface="+mj-ea"/>
                <a:ea typeface="+mj-ea"/>
              </a:rPr>
              <a:t>단맛</a:t>
            </a:r>
            <a:r>
              <a:rPr lang="ko-KR" altLang="en-US" sz="1700" dirty="0" smtClean="0">
                <a:latin typeface="+mj-ea"/>
                <a:ea typeface="+mj-ea"/>
              </a:rPr>
              <a:t>을 내는 것을 당이라고 합니다</a:t>
            </a:r>
            <a:r>
              <a:rPr lang="en-US" altLang="ko-KR" sz="1700" dirty="0" smtClean="0">
                <a:latin typeface="+mj-ea"/>
                <a:ea typeface="+mj-ea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700" dirty="0" smtClean="0">
                <a:latin typeface="+mj-ea"/>
                <a:ea typeface="+mj-ea"/>
              </a:rPr>
              <a:t>* </a:t>
            </a:r>
            <a:r>
              <a:rPr lang="ko-KR" altLang="en-US" sz="1700" dirty="0" smtClean="0">
                <a:latin typeface="+mj-ea"/>
                <a:ea typeface="+mj-ea"/>
              </a:rPr>
              <a:t>과일</a:t>
            </a:r>
            <a:r>
              <a:rPr lang="en-US" altLang="ko-KR" sz="1700" dirty="0" smtClean="0">
                <a:latin typeface="+mj-ea"/>
                <a:ea typeface="+mj-ea"/>
              </a:rPr>
              <a:t>, </a:t>
            </a:r>
            <a:r>
              <a:rPr lang="ko-KR" altLang="en-US" sz="1700" dirty="0" smtClean="0">
                <a:latin typeface="+mj-ea"/>
                <a:ea typeface="+mj-ea"/>
              </a:rPr>
              <a:t>우유 등에 천연적으로 들어있고</a:t>
            </a:r>
            <a:r>
              <a:rPr lang="en-US" altLang="ko-KR" sz="1700" dirty="0" smtClean="0">
                <a:latin typeface="+mj-ea"/>
                <a:ea typeface="+mj-ea"/>
              </a:rPr>
              <a:t>, </a:t>
            </a:r>
            <a:r>
              <a:rPr lang="ko-KR" altLang="en-US" sz="1700" dirty="0" smtClean="0">
                <a:latin typeface="+mj-ea"/>
                <a:ea typeface="+mj-ea"/>
              </a:rPr>
              <a:t>식품을 만들 때 첨가하기도 합니다</a:t>
            </a:r>
            <a:r>
              <a:rPr lang="en-US" altLang="ko-KR" sz="1700" dirty="0" smtClean="0">
                <a:latin typeface="+mj-ea"/>
                <a:ea typeface="+mj-ea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700" dirty="0" smtClean="0">
                <a:latin typeface="+mj-ea"/>
                <a:ea typeface="+mj-ea"/>
              </a:rPr>
              <a:t>* </a:t>
            </a:r>
            <a:r>
              <a:rPr lang="ko-KR" altLang="en-US" sz="1700" dirty="0" smtClean="0">
                <a:latin typeface="+mj-ea"/>
                <a:ea typeface="+mj-ea"/>
              </a:rPr>
              <a:t>체내에서 </a:t>
            </a:r>
            <a:r>
              <a:rPr lang="ko-KR" altLang="en-US" sz="1700" dirty="0" smtClean="0">
                <a:solidFill>
                  <a:srgbClr val="FF0000"/>
                </a:solidFill>
                <a:latin typeface="+mj-ea"/>
                <a:ea typeface="+mj-ea"/>
              </a:rPr>
              <a:t>에너지를 공급</a:t>
            </a:r>
            <a:r>
              <a:rPr lang="ko-KR" altLang="en-US" sz="1700" dirty="0" smtClean="0">
                <a:latin typeface="+mj-ea"/>
                <a:ea typeface="+mj-ea"/>
              </a:rPr>
              <a:t>하며</a:t>
            </a:r>
            <a:r>
              <a:rPr lang="ko-KR" altLang="en-US" sz="1700" dirty="0" smtClean="0">
                <a:solidFill>
                  <a:srgbClr val="FF0000"/>
                </a:solidFill>
                <a:latin typeface="+mj-ea"/>
                <a:ea typeface="+mj-ea"/>
              </a:rPr>
              <a:t> </a:t>
            </a:r>
            <a:r>
              <a:rPr lang="en-US" altLang="ko-KR" sz="1700" dirty="0" smtClean="0">
                <a:latin typeface="+mj-ea"/>
                <a:ea typeface="+mj-ea"/>
              </a:rPr>
              <a:t>1g</a:t>
            </a:r>
            <a:r>
              <a:rPr lang="ko-KR" altLang="en-US" sz="1700" dirty="0" smtClean="0">
                <a:latin typeface="+mj-ea"/>
                <a:ea typeface="+mj-ea"/>
              </a:rPr>
              <a:t>당 </a:t>
            </a:r>
            <a:r>
              <a:rPr lang="en-US" altLang="ko-KR" sz="1700" dirty="0" smtClean="0">
                <a:latin typeface="+mj-ea"/>
                <a:ea typeface="+mj-ea"/>
              </a:rPr>
              <a:t>4kcal</a:t>
            </a:r>
            <a:r>
              <a:rPr lang="ko-KR" altLang="en-US" sz="1700" dirty="0" smtClean="0">
                <a:latin typeface="+mj-ea"/>
                <a:ea typeface="+mj-ea"/>
              </a:rPr>
              <a:t>의 에너지를 냅니다</a:t>
            </a:r>
            <a:r>
              <a:rPr lang="en-US" altLang="ko-KR" sz="1700" dirty="0" smtClean="0">
                <a:latin typeface="+mj-ea"/>
                <a:ea typeface="+mj-ea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700" dirty="0" smtClean="0">
                <a:latin typeface="+mj-ea"/>
                <a:ea typeface="+mj-ea"/>
              </a:rPr>
              <a:t>* </a:t>
            </a:r>
            <a:r>
              <a:rPr lang="ko-KR" altLang="en-US" sz="1700" dirty="0" smtClean="0">
                <a:latin typeface="+mj-ea"/>
                <a:ea typeface="+mj-ea"/>
              </a:rPr>
              <a:t>식품의 조리 시 </a:t>
            </a:r>
            <a:r>
              <a:rPr lang="ko-KR" altLang="en-US" sz="1700" dirty="0" smtClean="0">
                <a:solidFill>
                  <a:srgbClr val="FF0000"/>
                </a:solidFill>
                <a:latin typeface="+mj-ea"/>
                <a:ea typeface="+mj-ea"/>
              </a:rPr>
              <a:t>단맛과 향미를 제공</a:t>
            </a:r>
            <a:r>
              <a:rPr lang="ko-KR" altLang="en-US" sz="1700" dirty="0" smtClean="0">
                <a:latin typeface="+mj-ea"/>
                <a:ea typeface="+mj-ea"/>
              </a:rPr>
              <a:t>하고</a:t>
            </a:r>
            <a:r>
              <a:rPr lang="en-US" altLang="ko-KR" sz="1700" dirty="0" smtClean="0">
                <a:latin typeface="+mj-ea"/>
                <a:ea typeface="+mj-ea"/>
              </a:rPr>
              <a:t>, </a:t>
            </a:r>
            <a:r>
              <a:rPr lang="ko-KR" altLang="en-US" sz="1700" dirty="0" smtClean="0">
                <a:latin typeface="+mj-ea"/>
                <a:ea typeface="+mj-ea"/>
              </a:rPr>
              <a:t>종류에 따라 단맛의 정도에 차이가 있습니다</a:t>
            </a:r>
            <a:r>
              <a:rPr lang="en-US" altLang="ko-KR" sz="1700" dirty="0" smtClean="0">
                <a:latin typeface="+mj-ea"/>
                <a:ea typeface="+mj-ea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700" dirty="0" smtClean="0">
                <a:latin typeface="+mj-ea"/>
                <a:ea typeface="+mj-ea"/>
              </a:rPr>
              <a:t>* </a:t>
            </a:r>
            <a:r>
              <a:rPr lang="ko-KR" altLang="en-US" sz="1700" dirty="0" smtClean="0">
                <a:latin typeface="+mj-ea"/>
                <a:ea typeface="+mj-ea"/>
              </a:rPr>
              <a:t>우리 몸 속에는 당을 일정 수준으로 유지하고 있으며</a:t>
            </a:r>
            <a:r>
              <a:rPr lang="en-US" altLang="ko-KR" sz="1700" dirty="0" smtClean="0">
                <a:latin typeface="+mj-ea"/>
                <a:ea typeface="+mj-ea"/>
              </a:rPr>
              <a:t>, </a:t>
            </a:r>
            <a:r>
              <a:rPr lang="ko-KR" altLang="en-US" sz="1700" dirty="0" smtClean="0">
                <a:latin typeface="+mj-ea"/>
                <a:ea typeface="+mj-ea"/>
              </a:rPr>
              <a:t>여분의 당은 </a:t>
            </a:r>
            <a:r>
              <a:rPr lang="ko-KR" altLang="en-US" sz="1700" dirty="0" smtClean="0">
                <a:solidFill>
                  <a:srgbClr val="FF0000"/>
                </a:solidFill>
                <a:latin typeface="+mj-ea"/>
                <a:ea typeface="+mj-ea"/>
              </a:rPr>
              <a:t>지방으로 전환</a:t>
            </a:r>
            <a:r>
              <a:rPr lang="ko-KR" altLang="en-US" sz="1700" dirty="0" smtClean="0">
                <a:latin typeface="+mj-ea"/>
                <a:ea typeface="+mj-ea"/>
              </a:rPr>
              <a:t>됩니다</a:t>
            </a:r>
            <a:r>
              <a:rPr lang="en-US" altLang="ko-KR" sz="1700" dirty="0" smtClean="0">
                <a:latin typeface="+mj-ea"/>
                <a:ea typeface="+mj-ea"/>
              </a:rPr>
              <a:t>.</a:t>
            </a:r>
            <a:endParaRPr lang="en-US" altLang="ko-KR" sz="1700" dirty="0">
              <a:latin typeface="+mj-ea"/>
              <a:ea typeface="+mj-ea"/>
            </a:endParaRPr>
          </a:p>
        </p:txBody>
      </p:sp>
      <p:pic>
        <p:nvPicPr>
          <p:cNvPr id="28" name="그림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7462" y="7714489"/>
            <a:ext cx="412716" cy="389207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913681" y="6661500"/>
            <a:ext cx="10370976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900" dirty="0" smtClean="0">
                <a:latin typeface="+mj-ea"/>
                <a:ea typeface="+mj-ea"/>
              </a:rPr>
              <a:t>자연식품 속의 당은 몸 속에서 천천히 소화</a:t>
            </a:r>
            <a:r>
              <a:rPr lang="en-US" altLang="ko-KR" sz="1900" dirty="0">
                <a:latin typeface="+mj-ea"/>
                <a:ea typeface="+mj-ea"/>
              </a:rPr>
              <a:t> </a:t>
            </a:r>
            <a:r>
              <a:rPr lang="ko-KR" altLang="en-US" sz="1900" dirty="0" smtClean="0">
                <a:latin typeface="+mj-ea"/>
                <a:ea typeface="+mj-ea"/>
              </a:rPr>
              <a:t>흡수 되지만</a:t>
            </a:r>
            <a:r>
              <a:rPr lang="en-US" altLang="ko-KR" sz="1900" dirty="0" smtClean="0">
                <a:latin typeface="+mj-ea"/>
                <a:ea typeface="+mj-ea"/>
              </a:rPr>
              <a:t>, </a:t>
            </a:r>
            <a:r>
              <a:rPr lang="ko-KR" altLang="en-US" sz="1900" dirty="0" smtClean="0">
                <a:latin typeface="+mj-ea"/>
                <a:ea typeface="+mj-ea"/>
              </a:rPr>
              <a:t>가공식품 속의 당은 빨리 소화 흡수 되어 혈당이 급격히 상승합니다</a:t>
            </a:r>
            <a:r>
              <a:rPr lang="en-US" altLang="ko-KR" sz="1900" dirty="0" smtClean="0">
                <a:latin typeface="+mj-ea"/>
                <a:ea typeface="+mj-ea"/>
              </a:rPr>
              <a:t>. </a:t>
            </a:r>
            <a:r>
              <a:rPr lang="ko-KR" altLang="en-US" sz="1900" dirty="0" smtClean="0">
                <a:latin typeface="+mj-ea"/>
                <a:ea typeface="+mj-ea"/>
              </a:rPr>
              <a:t>그러면 몸의 균형이 깨지게 되고</a:t>
            </a:r>
            <a:r>
              <a:rPr lang="en-US" altLang="ko-KR" sz="1900" dirty="0" smtClean="0">
                <a:latin typeface="+mj-ea"/>
                <a:ea typeface="+mj-ea"/>
              </a:rPr>
              <a:t>, </a:t>
            </a:r>
            <a:r>
              <a:rPr lang="ko-KR" altLang="en-US" sz="1900" dirty="0" smtClean="0">
                <a:latin typeface="+mj-ea"/>
                <a:ea typeface="+mj-ea"/>
              </a:rPr>
              <a:t>그 상태가 계속되면 건강에 해롭습니다</a:t>
            </a:r>
            <a:r>
              <a:rPr lang="en-US" altLang="ko-KR" sz="1900" dirty="0" smtClean="0">
                <a:latin typeface="+mj-ea"/>
                <a:ea typeface="+mj-ea"/>
              </a:rPr>
              <a:t>. </a:t>
            </a:r>
            <a:endParaRPr lang="en-US" altLang="ko-KR" sz="1900" dirty="0">
              <a:latin typeface="+mj-ea"/>
              <a:ea typeface="+mj-ea"/>
            </a:endParaRPr>
          </a:p>
        </p:txBody>
      </p:sp>
      <p:sp>
        <p:nvSpPr>
          <p:cNvPr id="42" name="_x446038472"/>
          <p:cNvSpPr>
            <a:spLocks noChangeArrowheads="1"/>
          </p:cNvSpPr>
          <p:nvPr/>
        </p:nvSpPr>
        <p:spPr bwMode="auto">
          <a:xfrm>
            <a:off x="598093" y="10811101"/>
            <a:ext cx="11020342" cy="3765809"/>
          </a:xfrm>
          <a:prstGeom prst="roundRect">
            <a:avLst>
              <a:gd name="adj" fmla="val 17627"/>
            </a:avLst>
          </a:prstGeom>
          <a:solidFill>
            <a:srgbClr val="FFFFFF"/>
          </a:solidFill>
          <a:ln w="28575" cap="rnd">
            <a:solidFill>
              <a:schemeClr val="accent6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 latinLnBrk="0">
              <a:lnSpc>
                <a:spcPct val="150000"/>
              </a:lnSpc>
            </a:pPr>
            <a:endParaRPr lang="ko-KR" altLang="en-US" sz="14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43" name="오각형 42"/>
          <p:cNvSpPr/>
          <p:nvPr/>
        </p:nvSpPr>
        <p:spPr>
          <a:xfrm>
            <a:off x="1039974" y="10575138"/>
            <a:ext cx="2522376" cy="471925"/>
          </a:xfrm>
          <a:prstGeom prst="homePlat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dirty="0" smtClean="0">
                <a:latin typeface="+mn-ea"/>
              </a:rPr>
              <a:t>과잉섭취 시 문제점</a:t>
            </a:r>
            <a:endParaRPr lang="en-US" altLang="ko-KR" b="1" dirty="0">
              <a:latin typeface="+mn-ea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913681" y="11269712"/>
            <a:ext cx="105784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>
                <a:latin typeface="+mj-ea"/>
                <a:ea typeface="+mj-ea"/>
              </a:rPr>
              <a:t>당은 우리 몸에 반드시 필요한 영양소이지만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아동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청소년의 당 과잉 섭취는 </a:t>
            </a:r>
            <a:r>
              <a:rPr lang="ko-KR" altLang="en-US" sz="2000" dirty="0" smtClean="0">
                <a:solidFill>
                  <a:srgbClr val="0070C0"/>
                </a:solidFill>
                <a:latin typeface="+mj-ea"/>
                <a:ea typeface="+mj-ea"/>
              </a:rPr>
              <a:t>소아비만</a:t>
            </a:r>
            <a:r>
              <a:rPr lang="en-US" altLang="ko-KR" sz="2000" dirty="0" smtClean="0">
                <a:solidFill>
                  <a:srgbClr val="0070C0"/>
                </a:solidFill>
                <a:latin typeface="+mj-ea"/>
                <a:ea typeface="+mj-ea"/>
              </a:rPr>
              <a:t>,</a:t>
            </a:r>
          </a:p>
          <a:p>
            <a:r>
              <a:rPr lang="ko-KR" altLang="en-US" sz="2000" dirty="0" smtClean="0">
                <a:solidFill>
                  <a:srgbClr val="0070C0"/>
                </a:solidFill>
                <a:latin typeface="+mj-ea"/>
                <a:ea typeface="+mj-ea"/>
              </a:rPr>
              <a:t>소아고혈압</a:t>
            </a:r>
            <a:r>
              <a:rPr lang="en-US" altLang="ko-KR" sz="2000" dirty="0" smtClean="0">
                <a:solidFill>
                  <a:srgbClr val="0070C0"/>
                </a:solidFill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solidFill>
                  <a:srgbClr val="0070C0"/>
                </a:solidFill>
                <a:latin typeface="+mj-ea"/>
                <a:ea typeface="+mj-ea"/>
              </a:rPr>
              <a:t>학습장애 </a:t>
            </a:r>
            <a:r>
              <a:rPr lang="ko-KR" altLang="en-US" sz="2000" dirty="0" smtClean="0">
                <a:latin typeface="+mj-ea"/>
                <a:ea typeface="+mj-ea"/>
              </a:rPr>
              <a:t>등을 유발시킵니다</a:t>
            </a:r>
            <a:r>
              <a:rPr lang="en-US" altLang="ko-KR" sz="2000" dirty="0" smtClean="0">
                <a:latin typeface="+mj-ea"/>
                <a:ea typeface="+mj-ea"/>
              </a:rPr>
              <a:t>.</a:t>
            </a:r>
            <a:endParaRPr lang="en-US" altLang="ko-KR" sz="2000" dirty="0">
              <a:latin typeface="+mj-ea"/>
              <a:ea typeface="+mj-ea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613760" y="7661995"/>
            <a:ext cx="25038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 smtClean="0">
                <a:solidFill>
                  <a:srgbClr val="0070C0"/>
                </a:solidFill>
                <a:latin typeface="+mj-ea"/>
                <a:ea typeface="+mj-ea"/>
              </a:rPr>
              <a:t>자연 식품 속 당은 여러 개가 붙어 있어 천천히 소화</a:t>
            </a:r>
            <a:r>
              <a:rPr lang="en-US" altLang="ko-KR" sz="2000" dirty="0" smtClean="0">
                <a:solidFill>
                  <a:srgbClr val="0070C0"/>
                </a:solidFill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solidFill>
                  <a:srgbClr val="0070C0"/>
                </a:solidFill>
                <a:latin typeface="+mj-ea"/>
                <a:ea typeface="+mj-ea"/>
              </a:rPr>
              <a:t>흡수 됩니다</a:t>
            </a:r>
            <a:r>
              <a:rPr lang="en-US" altLang="ko-KR" sz="2000" dirty="0" smtClean="0">
                <a:solidFill>
                  <a:srgbClr val="0070C0"/>
                </a:solidFill>
                <a:latin typeface="+mj-ea"/>
                <a:ea typeface="+mj-ea"/>
              </a:rPr>
              <a:t>.</a:t>
            </a:r>
            <a:endParaRPr lang="ko-KR" altLang="en-US" sz="2000" dirty="0">
              <a:solidFill>
                <a:srgbClr val="0070C0"/>
              </a:solidFill>
              <a:latin typeface="+mj-ea"/>
              <a:ea typeface="+mj-ea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551438" y="7661995"/>
            <a:ext cx="28543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 smtClean="0">
                <a:solidFill>
                  <a:srgbClr val="0070C0"/>
                </a:solidFill>
                <a:latin typeface="+mj-ea"/>
                <a:ea typeface="+mj-ea"/>
              </a:rPr>
              <a:t>가공 식품 속의 당은 한 개 또는 두 개로 되어 있어 빨리 소화</a:t>
            </a:r>
            <a:r>
              <a:rPr lang="en-US" altLang="ko-KR" sz="2000" dirty="0" smtClean="0">
                <a:solidFill>
                  <a:srgbClr val="0070C0"/>
                </a:solidFill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solidFill>
                  <a:srgbClr val="0070C0"/>
                </a:solidFill>
                <a:latin typeface="+mj-ea"/>
                <a:ea typeface="+mj-ea"/>
              </a:rPr>
              <a:t>흡수 됩니다</a:t>
            </a:r>
            <a:r>
              <a:rPr lang="en-US" altLang="ko-KR" sz="2000" dirty="0" smtClean="0">
                <a:solidFill>
                  <a:srgbClr val="0070C0"/>
                </a:solidFill>
                <a:latin typeface="+mj-ea"/>
                <a:ea typeface="+mj-ea"/>
              </a:rPr>
              <a:t>.</a:t>
            </a:r>
            <a:endParaRPr lang="ko-KR" altLang="en-US" sz="2000" dirty="0">
              <a:solidFill>
                <a:srgbClr val="0070C0"/>
              </a:solidFill>
              <a:latin typeface="+mj-ea"/>
              <a:ea typeface="+mj-ea"/>
            </a:endParaRPr>
          </a:p>
        </p:txBody>
      </p:sp>
      <p:pic>
        <p:nvPicPr>
          <p:cNvPr id="56" name="그림 5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8264" y="7673481"/>
            <a:ext cx="412716" cy="389207"/>
          </a:xfrm>
          <a:prstGeom prst="rect">
            <a:avLst/>
          </a:prstGeom>
        </p:spPr>
      </p:pic>
      <p:pic>
        <p:nvPicPr>
          <p:cNvPr id="60" name="그림 5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8013" y="7744986"/>
            <a:ext cx="1768847" cy="1832414"/>
          </a:xfrm>
          <a:prstGeom prst="rect">
            <a:avLst/>
          </a:prstGeom>
        </p:spPr>
      </p:pic>
      <p:pic>
        <p:nvPicPr>
          <p:cNvPr id="61" name="그림 6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31432" y="7742857"/>
            <a:ext cx="1666845" cy="1836672"/>
          </a:xfrm>
          <a:prstGeom prst="rect">
            <a:avLst/>
          </a:prstGeom>
        </p:spPr>
      </p:pic>
      <p:sp>
        <p:nvSpPr>
          <p:cNvPr id="62" name="TextBox 61"/>
          <p:cNvSpPr txBox="1"/>
          <p:nvPr/>
        </p:nvSpPr>
        <p:spPr>
          <a:xfrm>
            <a:off x="6664138" y="9108365"/>
            <a:ext cx="25038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 smtClean="0">
                <a:latin typeface="+mj-ea"/>
                <a:ea typeface="+mj-ea"/>
              </a:rPr>
              <a:t>종류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빵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과자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아이스크림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음료 등</a:t>
            </a:r>
            <a:endParaRPr lang="en-US" altLang="ko-KR" sz="2000" dirty="0" smtClean="0">
              <a:latin typeface="+mj-ea"/>
              <a:ea typeface="+mj-ea"/>
            </a:endParaRPr>
          </a:p>
          <a:p>
            <a:pPr algn="ctr"/>
            <a:r>
              <a:rPr lang="ko-KR" altLang="en-US" sz="2000" dirty="0" smtClean="0">
                <a:latin typeface="+mj-ea"/>
                <a:ea typeface="+mj-ea"/>
              </a:rPr>
              <a:t>가공식품</a:t>
            </a:r>
            <a:endParaRPr lang="ko-KR" altLang="en-US" sz="2000" dirty="0">
              <a:latin typeface="+mj-ea"/>
              <a:ea typeface="+mj-ea"/>
            </a:endParaRPr>
          </a:p>
        </p:txBody>
      </p:sp>
      <p:cxnSp>
        <p:nvCxnSpPr>
          <p:cNvPr id="17" name="직선 연결선 16"/>
          <p:cNvCxnSpPr/>
          <p:nvPr/>
        </p:nvCxnSpPr>
        <p:spPr>
          <a:xfrm>
            <a:off x="1429455" y="9047674"/>
            <a:ext cx="2739508" cy="0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6589797" y="9085774"/>
            <a:ext cx="2739508" cy="0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그림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24085" y="12072657"/>
            <a:ext cx="1799647" cy="1515492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13760" y="12072657"/>
            <a:ext cx="1860494" cy="1543115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26587" y="12091708"/>
            <a:ext cx="2821365" cy="1543114"/>
          </a:xfrm>
          <a:prstGeom prst="rect">
            <a:avLst/>
          </a:prstGeom>
        </p:spPr>
      </p:pic>
      <p:sp>
        <p:nvSpPr>
          <p:cNvPr id="52" name="TextBox 51"/>
          <p:cNvSpPr txBox="1"/>
          <p:nvPr/>
        </p:nvSpPr>
        <p:spPr>
          <a:xfrm>
            <a:off x="4973548" y="13746029"/>
            <a:ext cx="2503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latin typeface="+mj-ea"/>
                <a:ea typeface="+mj-ea"/>
              </a:rPr>
              <a:t>뇌 세포의 기능 저하로</a:t>
            </a:r>
            <a:endParaRPr lang="en-US" altLang="ko-KR" sz="1600" dirty="0" smtClean="0">
              <a:latin typeface="+mj-ea"/>
              <a:ea typeface="+mj-ea"/>
            </a:endParaRPr>
          </a:p>
          <a:p>
            <a:pPr algn="ctr"/>
            <a:r>
              <a:rPr lang="ko-KR" altLang="en-US" sz="1600" dirty="0" smtClean="0">
                <a:latin typeface="+mj-ea"/>
                <a:ea typeface="+mj-ea"/>
              </a:rPr>
              <a:t>주의력</a:t>
            </a:r>
            <a:r>
              <a:rPr lang="en-US" altLang="ko-KR" sz="1600" dirty="0" smtClean="0">
                <a:latin typeface="+mj-ea"/>
                <a:ea typeface="+mj-ea"/>
              </a:rPr>
              <a:t>, </a:t>
            </a:r>
            <a:r>
              <a:rPr lang="ko-KR" altLang="en-US" sz="1600" dirty="0" smtClean="0">
                <a:latin typeface="+mj-ea"/>
                <a:ea typeface="+mj-ea"/>
              </a:rPr>
              <a:t>집중력 저하</a:t>
            </a:r>
            <a:endParaRPr lang="ko-KR" altLang="en-US" sz="1600" dirty="0">
              <a:latin typeface="+mj-ea"/>
              <a:ea typeface="+mj-ea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8364714" y="13768371"/>
            <a:ext cx="2503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latin typeface="+mj-ea"/>
                <a:ea typeface="+mj-ea"/>
              </a:rPr>
              <a:t>체지방 축적으로 영양불균형 및 비만 발생</a:t>
            </a:r>
            <a:endParaRPr lang="ko-KR" altLang="en-US" sz="1600" dirty="0">
              <a:latin typeface="+mj-ea"/>
              <a:ea typeface="+mj-ea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803265" y="13746029"/>
            <a:ext cx="17152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latin typeface="+mj-ea"/>
                <a:ea typeface="+mj-ea"/>
              </a:rPr>
              <a:t>치아를 부식시켜</a:t>
            </a:r>
            <a:endParaRPr lang="en-US" altLang="ko-KR" sz="1600" dirty="0" smtClean="0">
              <a:latin typeface="+mj-ea"/>
              <a:ea typeface="+mj-ea"/>
            </a:endParaRPr>
          </a:p>
          <a:p>
            <a:pPr algn="ctr"/>
            <a:r>
              <a:rPr lang="ko-KR" altLang="en-US" sz="1600" dirty="0" smtClean="0">
                <a:latin typeface="+mj-ea"/>
                <a:ea typeface="+mj-ea"/>
              </a:rPr>
              <a:t>충치 유발</a:t>
            </a:r>
            <a:endParaRPr lang="ko-KR" altLang="en-US" sz="1600" dirty="0">
              <a:latin typeface="+mj-ea"/>
              <a:ea typeface="+mj-ea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576491" y="9146465"/>
            <a:ext cx="25038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 smtClean="0">
                <a:latin typeface="+mj-ea"/>
                <a:ea typeface="+mj-ea"/>
              </a:rPr>
              <a:t>종류</a:t>
            </a:r>
            <a:r>
              <a:rPr lang="en-US" altLang="ko-KR" sz="2000" dirty="0" smtClean="0">
                <a:latin typeface="+mj-ea"/>
                <a:ea typeface="+mj-ea"/>
              </a:rPr>
              <a:t>: </a:t>
            </a:r>
            <a:r>
              <a:rPr lang="ko-KR" altLang="en-US" sz="2000" dirty="0" smtClean="0">
                <a:latin typeface="+mj-ea"/>
                <a:ea typeface="+mj-ea"/>
              </a:rPr>
              <a:t>곡류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과일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채소 등 자연식품</a:t>
            </a:r>
            <a:endParaRPr lang="ko-KR" altLang="en-US" sz="2000" dirty="0">
              <a:latin typeface="+mj-ea"/>
              <a:ea typeface="+mj-ea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386715" y="3797661"/>
            <a:ext cx="2126982" cy="155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282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1679</TotalTime>
  <Words>227</Words>
  <Application>Microsoft Office PowerPoint</Application>
  <PresentationFormat>사용자 지정</PresentationFormat>
  <Paragraphs>25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A-Reum Han</dc:creator>
  <cp:lastModifiedBy>biff</cp:lastModifiedBy>
  <cp:revision>229</cp:revision>
  <cp:lastPrinted>2016-08-03T01:29:50Z</cp:lastPrinted>
  <dcterms:created xsi:type="dcterms:W3CDTF">2016-05-26T04:34:06Z</dcterms:created>
  <dcterms:modified xsi:type="dcterms:W3CDTF">2016-08-04T04:52:08Z</dcterms:modified>
</cp:coreProperties>
</file>